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72" r:id="rId12"/>
    <p:sldId id="273" r:id="rId13"/>
    <p:sldId id="274" r:id="rId14"/>
    <p:sldId id="275" r:id="rId15"/>
    <p:sldId id="278" r:id="rId16"/>
    <p:sldId id="267" r:id="rId17"/>
    <p:sldId id="271" r:id="rId18"/>
    <p:sldId id="268" r:id="rId19"/>
    <p:sldId id="269" r:id="rId20"/>
    <p:sldId id="276" r:id="rId21"/>
    <p:sldId id="279" r:id="rId22"/>
    <p:sldId id="277" r:id="rId23"/>
    <p:sldId id="27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AFCF"/>
    <a:srgbClr val="588838"/>
    <a:srgbClr val="6AA343"/>
    <a:srgbClr val="5705FB"/>
    <a:srgbClr val="80C535"/>
    <a:srgbClr val="19E9FF"/>
    <a:srgbClr val="FFFF19"/>
    <a:srgbClr val="0070C0"/>
    <a:srgbClr val="AED2E4"/>
    <a:srgbClr val="7CA8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4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Vraag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BDC-4DF5-80A4-DFBEA1297902}"/>
              </c:ext>
            </c:extLst>
          </c:dPt>
          <c:dPt>
            <c:idx val="1"/>
            <c:bubble3D val="0"/>
            <c:spPr>
              <a:solidFill>
                <a:srgbClr val="E3542D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1BDC-4DF5-80A4-DFBEA1297902}"/>
              </c:ext>
            </c:extLst>
          </c:dPt>
          <c:cat>
            <c:strRef>
              <c:f>Blad1!$A$2:$A$3</c:f>
              <c:strCache>
                <c:ptCount val="2"/>
                <c:pt idx="0">
                  <c:v>Ja</c:v>
                </c:pt>
                <c:pt idx="1">
                  <c:v>Nee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66</c:v>
                </c:pt>
                <c:pt idx="1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DC-4DF5-80A4-DFBEA12979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Vraag 2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BDC-4DF5-80A4-DFBEA1297902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1BDC-4DF5-80A4-DFBEA1297902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BC4-4EEB-BABF-B281B2B65DE6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BC4-4EEB-BABF-B281B2B65DE6}"/>
              </c:ext>
            </c:extLst>
          </c:dPt>
          <c:cat>
            <c:strRef>
              <c:f>Blad1!$A$2:$A$5</c:f>
              <c:strCache>
                <c:ptCount val="4"/>
                <c:pt idx="0">
                  <c:v>Het is goed zo</c:v>
                </c:pt>
                <c:pt idx="1">
                  <c:v>Meer voor kinderen</c:v>
                </c:pt>
                <c:pt idx="2">
                  <c:v>Meer voor ouderen</c:v>
                </c:pt>
                <c:pt idx="3">
                  <c:v>Anders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45</c:v>
                </c:pt>
                <c:pt idx="1">
                  <c:v>46</c:v>
                </c:pt>
                <c:pt idx="2">
                  <c:v>4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DC-4DF5-80A4-DFBEA1297902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Vraag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Blad1!$A$2:$A$5</c:f>
              <c:strCache>
                <c:ptCount val="4"/>
                <c:pt idx="0">
                  <c:v>Het is goed zo</c:v>
                </c:pt>
                <c:pt idx="1">
                  <c:v>Meer voor kinderen</c:v>
                </c:pt>
                <c:pt idx="2">
                  <c:v>Meer voor ouderen</c:v>
                </c:pt>
                <c:pt idx="3">
                  <c:v>Anders</c:v>
                </c:pt>
              </c:strCache>
            </c:strRef>
          </c:cat>
          <c:val>
            <c:numRef>
              <c:f>Blad1!$C$2:$C$5</c:f>
              <c:numCache>
                <c:formatCode>0.0%</c:formatCode>
                <c:ptCount val="4"/>
                <c:pt idx="0">
                  <c:v>0.42857142857142855</c:v>
                </c:pt>
                <c:pt idx="1">
                  <c:v>0.43809523809523809</c:v>
                </c:pt>
                <c:pt idx="2">
                  <c:v>3.8095238095238099E-2</c:v>
                </c:pt>
                <c:pt idx="3">
                  <c:v>9.5238095238095233E-2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C4-4EEB-BABF-B281B2B65D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Vraag 4a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BDC-4DF5-80A4-DFBEA1297902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1BDC-4DF5-80A4-DFBEA1297902}"/>
              </c:ext>
            </c:extLst>
          </c:dPt>
          <c:cat>
            <c:strRef>
              <c:f>Blad1!$A$2:$A$3</c:f>
              <c:strCache>
                <c:ptCount val="2"/>
                <c:pt idx="0">
                  <c:v>ja</c:v>
                </c:pt>
                <c:pt idx="1">
                  <c:v>Nee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36</c:v>
                </c:pt>
                <c:pt idx="1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DC-4DF5-80A4-DFBEA12979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Vraag 4b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92B-4C40-8B5F-04A9178427AA}"/>
              </c:ext>
            </c:extLst>
          </c:dPt>
          <c:dPt>
            <c:idx val="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92B-4C40-8B5F-04A9178427AA}"/>
              </c:ext>
            </c:extLst>
          </c:dPt>
          <c:cat>
            <c:strRef>
              <c:f>Blad1!$A$2:$A$3</c:f>
              <c:strCache>
                <c:ptCount val="2"/>
                <c:pt idx="0">
                  <c:v>ja</c:v>
                </c:pt>
                <c:pt idx="1">
                  <c:v>Nee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20</c:v>
                </c:pt>
                <c:pt idx="1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92B-4C40-8B5F-04A9178427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Vraag 4b</c:v>
                </c:pt>
              </c:strCache>
            </c:strRef>
          </c:tx>
          <c:spPr>
            <a:solidFill>
              <a:srgbClr val="FFFF19"/>
            </a:solidFill>
          </c:spPr>
          <c:dPt>
            <c:idx val="0"/>
            <c:bubble3D val="0"/>
            <c:spPr>
              <a:solidFill>
                <a:srgbClr val="19E9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956-4A5B-B9B2-855EA70AF41F}"/>
              </c:ext>
            </c:extLst>
          </c:dPt>
          <c:dPt>
            <c:idx val="1"/>
            <c:bubble3D val="0"/>
            <c:spPr>
              <a:solidFill>
                <a:srgbClr val="FFFF1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956-4A5B-B9B2-855EA70AF41F}"/>
              </c:ext>
            </c:extLst>
          </c:dPt>
          <c:cat>
            <c:strRef>
              <c:f>Blad1!$A$2:$A$3</c:f>
              <c:strCache>
                <c:ptCount val="2"/>
                <c:pt idx="0">
                  <c:v>ja</c:v>
                </c:pt>
                <c:pt idx="1">
                  <c:v>Nee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71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956-4A5B-B9B2-855EA70AF4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Vraag 2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5705FB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BDC-4DF5-80A4-DFBEA1297902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1BDC-4DF5-80A4-DFBEA1297902}"/>
              </c:ext>
            </c:extLst>
          </c:dPt>
          <c:dPt>
            <c:idx val="2"/>
            <c:bubble3D val="0"/>
            <c:spPr>
              <a:solidFill>
                <a:srgbClr val="80C53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BC4-4EEB-BABF-B281B2B65DE6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BC4-4EEB-BABF-B281B2B65DE6}"/>
              </c:ext>
            </c:extLst>
          </c:dPt>
          <c:cat>
            <c:strRef>
              <c:f>Blad1!$A$2:$A$4</c:f>
              <c:strCache>
                <c:ptCount val="3"/>
                <c:pt idx="0">
                  <c:v>Kantoor</c:v>
                </c:pt>
                <c:pt idx="1">
                  <c:v>Wijkgebouw 2.0</c:v>
                </c:pt>
                <c:pt idx="2">
                  <c:v>Beiden</c:v>
                </c:pt>
              </c:strCache>
            </c:strRef>
          </c:cat>
          <c:val>
            <c:numRef>
              <c:f>Blad1!$B$2:$B$4</c:f>
              <c:numCache>
                <c:formatCode>General</c:formatCode>
                <c:ptCount val="3"/>
                <c:pt idx="0">
                  <c:v>7</c:v>
                </c:pt>
                <c:pt idx="1">
                  <c:v>91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DC-4DF5-80A4-DFBEA1297902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Vraag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Blad1!$A$2:$A$4</c:f>
              <c:strCache>
                <c:ptCount val="3"/>
                <c:pt idx="0">
                  <c:v>Kantoor</c:v>
                </c:pt>
                <c:pt idx="1">
                  <c:v>Wijkgebouw 2.0</c:v>
                </c:pt>
                <c:pt idx="2">
                  <c:v>Beiden</c:v>
                </c:pt>
              </c:strCache>
            </c:strRef>
          </c:cat>
          <c:val>
            <c:numRef>
              <c:f>Blad1!$C$2:$C$4</c:f>
              <c:numCache>
                <c:formatCode>0.0%</c:formatCode>
                <c:ptCount val="3"/>
                <c:pt idx="0">
                  <c:v>6.5420560747663545E-2</c:v>
                </c:pt>
                <c:pt idx="1">
                  <c:v>0.85046728971962615</c:v>
                </c:pt>
                <c:pt idx="2">
                  <c:v>8.4112149532710276E-2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C4-4EEB-BABF-B281B2B65D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ening, sneeuw, oud, rijden&#10;&#10;Automatisch gegenereerde beschrijving">
            <a:extLst>
              <a:ext uri="{FF2B5EF4-FFF2-40B4-BE49-F238E27FC236}">
                <a16:creationId xmlns:a16="http://schemas.microsoft.com/office/drawing/2014/main" id="{06E5096A-D587-4ED0-9286-D71E844BF2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918" y="-17276"/>
            <a:ext cx="10178536" cy="68925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5094"/>
            <a:ext cx="7772400" cy="138112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26218"/>
            <a:ext cx="6858000" cy="11989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8C6C-4CD2-45C2-A051-38C755F7E2E8}" type="datetimeFigureOut">
              <a:rPr lang="nl-NL" smtClean="0"/>
              <a:t>10-3-2020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2514-067E-47DB-BAFB-39FF2302653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421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8C6C-4CD2-45C2-A051-38C755F7E2E8}" type="datetimeFigureOut">
              <a:rPr lang="nl-NL" smtClean="0"/>
              <a:t>10-3-2020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2514-067E-47DB-BAFB-39FF2302653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7863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8C6C-4CD2-45C2-A051-38C755F7E2E8}" type="datetimeFigureOut">
              <a:rPr lang="nl-NL" smtClean="0"/>
              <a:t>10-3-2020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2514-067E-47DB-BAFB-39FF2302653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6410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8C6C-4CD2-45C2-A051-38C755F7E2E8}" type="datetimeFigureOut">
              <a:rPr lang="nl-NL" smtClean="0"/>
              <a:t>10-3-2020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2514-067E-47DB-BAFB-39FF2302653C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 descr="Afbeelding met buiten, gebouw, licht, verkeer&#10;&#10;Automatisch gegenereerde beschrijving">
            <a:extLst>
              <a:ext uri="{FF2B5EF4-FFF2-40B4-BE49-F238E27FC236}">
                <a16:creationId xmlns:a16="http://schemas.microsoft.com/office/drawing/2014/main" id="{C7B7D859-7595-4F96-AC5D-62CA16A29F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64" y="2743200"/>
            <a:ext cx="3095136" cy="425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8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4548747" cy="2852737"/>
          </a:xfrm>
        </p:spPr>
        <p:txBody>
          <a:bodyPr anchor="b"/>
          <a:lstStyle>
            <a:lvl1pPr>
              <a:defRPr sz="6000">
                <a:solidFill>
                  <a:srgbClr val="7030A0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5319712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7030A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8C6C-4CD2-45C2-A051-38C755F7E2E8}" type="datetimeFigureOut">
              <a:rPr lang="nl-NL" smtClean="0"/>
              <a:t>10-3-2020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2514-067E-47DB-BAFB-39FF2302653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4116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8C6C-4CD2-45C2-A051-38C755F7E2E8}" type="datetimeFigureOut">
              <a:rPr lang="nl-NL" smtClean="0"/>
              <a:t>10-3-2020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2514-067E-47DB-BAFB-39FF2302653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2686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8C6C-4CD2-45C2-A051-38C755F7E2E8}" type="datetimeFigureOut">
              <a:rPr lang="nl-NL" smtClean="0"/>
              <a:t>10-3-2020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2514-067E-47DB-BAFB-39FF2302653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3690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8C6C-4CD2-45C2-A051-38C755F7E2E8}" type="datetimeFigureOut">
              <a:rPr lang="nl-NL" smtClean="0"/>
              <a:t>10-3-2020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2514-067E-47DB-BAFB-39FF2302653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3624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8C6C-4CD2-45C2-A051-38C755F7E2E8}" type="datetimeFigureOut">
              <a:rPr lang="nl-NL" smtClean="0"/>
              <a:t>10-3-2020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2514-067E-47DB-BAFB-39FF2302653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3471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8C6C-4CD2-45C2-A051-38C755F7E2E8}" type="datetimeFigureOut">
              <a:rPr lang="nl-NL" smtClean="0"/>
              <a:t>10-3-2020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2514-067E-47DB-BAFB-39FF2302653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468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8C6C-4CD2-45C2-A051-38C755F7E2E8}" type="datetimeFigureOut">
              <a:rPr lang="nl-NL" smtClean="0"/>
              <a:t>10-3-2020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2514-067E-47DB-BAFB-39FF2302653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6228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ED8A"/>
            </a:gs>
            <a:gs pos="74000">
              <a:srgbClr val="C6DBDC"/>
            </a:gs>
            <a:gs pos="83000">
              <a:srgbClr val="C6DBDC"/>
            </a:gs>
            <a:gs pos="100000">
              <a:srgbClr val="FADAEC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88C6C-4CD2-45C2-A051-38C755F7E2E8}" type="datetimeFigureOut">
              <a:rPr lang="nl-NL" smtClean="0"/>
              <a:t>10-3-2020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32514-067E-47DB-BAFB-39FF2302653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186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chart" Target="../charts/chart5.xml"/><Relationship Id="rId10" Type="http://schemas.openxmlformats.org/officeDocument/2006/relationships/image" Target="../media/image3.png"/><Relationship Id="rId4" Type="http://schemas.openxmlformats.org/officeDocument/2006/relationships/chart" Target="../charts/chart4.xml"/><Relationship Id="rId9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B18E72-A177-475F-9D55-32F7D06FCE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400" b="1" dirty="0">
                <a:solidFill>
                  <a:srgbClr val="FFFF00"/>
                </a:solidFill>
              </a:rPr>
              <a:t>Boerderij Landvreugd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A99B448-B246-4467-B0CB-130096B1B8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3600" dirty="0">
                <a:solidFill>
                  <a:srgbClr val="FFFF00"/>
                </a:solidFill>
              </a:rPr>
              <a:t>als middelpunt van de wijk?</a:t>
            </a:r>
          </a:p>
        </p:txBody>
      </p:sp>
    </p:spTree>
    <p:extLst>
      <p:ext uri="{BB962C8B-B14F-4D97-AF65-F5344CB8AC3E}">
        <p14:creationId xmlns:p14="http://schemas.microsoft.com/office/powerpoint/2010/main" val="3203289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571DD1-F410-49C8-B96A-FF7A8DA4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15266"/>
          </a:xfrm>
        </p:spPr>
        <p:txBody>
          <a:bodyPr/>
          <a:lstStyle/>
          <a:p>
            <a:r>
              <a:rPr lang="nl-NL" dirty="0"/>
              <a:t>Wensen uit de wijk… </a:t>
            </a:r>
            <a:endParaRPr lang="nl-NL" sz="2400" dirty="0">
              <a:solidFill>
                <a:srgbClr val="FFFF0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451A86-0EBE-4815-9354-8E4149D0D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03699"/>
            <a:ext cx="7886700" cy="4351338"/>
          </a:xfrm>
        </p:spPr>
        <p:txBody>
          <a:bodyPr/>
          <a:lstStyle/>
          <a:p>
            <a:r>
              <a:rPr lang="nl-NL" dirty="0"/>
              <a:t>Enquête gehouden in januari/februari 2020</a:t>
            </a:r>
          </a:p>
          <a:p>
            <a:endParaRPr lang="nl-NL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0DB03EF-D549-4959-9E3C-5B8A8D1ABEC8}"/>
              </a:ext>
            </a:extLst>
          </p:cNvPr>
          <p:cNvSpPr txBox="1">
            <a:spLocks/>
          </p:cNvSpPr>
          <p:nvPr/>
        </p:nvSpPr>
        <p:spPr>
          <a:xfrm>
            <a:off x="789842" y="858792"/>
            <a:ext cx="7886700" cy="758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>
                <a:solidFill>
                  <a:srgbClr val="FFFF00"/>
                </a:solidFill>
              </a:rPr>
              <a:t>…</a:t>
            </a:r>
            <a:r>
              <a:rPr lang="nl-NL" sz="2400" dirty="0">
                <a:solidFill>
                  <a:srgbClr val="FFFF00"/>
                </a:solidFill>
              </a:rPr>
              <a:t>volgens </a:t>
            </a:r>
            <a:r>
              <a:rPr lang="nl-NL" sz="2400" dirty="0" err="1">
                <a:solidFill>
                  <a:srgbClr val="FFFF00"/>
                </a:solidFill>
              </a:rPr>
              <a:t>enquete</a:t>
            </a:r>
            <a:r>
              <a:rPr lang="nl-NL" sz="2400" dirty="0">
                <a:solidFill>
                  <a:srgbClr val="FFFF00"/>
                </a:solidFill>
              </a:rPr>
              <a:t> in de wijk</a:t>
            </a:r>
          </a:p>
        </p:txBody>
      </p:sp>
      <p:pic>
        <p:nvPicPr>
          <p:cNvPr id="12" name="Afbeelding 11" descr="Afbeelding met kaart, circuit&#10;&#10;Automatisch gegenereerde beschrijving">
            <a:extLst>
              <a:ext uri="{FF2B5EF4-FFF2-40B4-BE49-F238E27FC236}">
                <a16:creationId xmlns:a16="http://schemas.microsoft.com/office/drawing/2014/main" id="{20C52C0B-BB0A-4C97-A1E6-70DC80057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9800"/>
            <a:ext cx="6647688" cy="4700123"/>
          </a:xfrm>
          <a:prstGeom prst="rect">
            <a:avLst/>
          </a:prstGeom>
        </p:spPr>
      </p:pic>
      <p:pic>
        <p:nvPicPr>
          <p:cNvPr id="9" name="Afbeelding 8" descr="Afbeelding met buiten, gebouw, licht, verkeer&#10;&#10;Automatisch gegenereerde beschrijving">
            <a:extLst>
              <a:ext uri="{FF2B5EF4-FFF2-40B4-BE49-F238E27FC236}">
                <a16:creationId xmlns:a16="http://schemas.microsoft.com/office/drawing/2014/main" id="{21DD6B9E-1A4D-44B3-BEE8-2527FD223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64" y="2743200"/>
            <a:ext cx="3095136" cy="4251324"/>
          </a:xfrm>
          <a:prstGeom prst="rect">
            <a:avLst/>
          </a:prstGeom>
        </p:spPr>
      </p:pic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C7315F86-A4A6-4123-99BD-9474FE691D10}"/>
              </a:ext>
            </a:extLst>
          </p:cNvPr>
          <p:cNvSpPr/>
          <p:nvPr/>
        </p:nvSpPr>
        <p:spPr>
          <a:xfrm rot="21183585">
            <a:off x="2467502" y="5109453"/>
            <a:ext cx="182880" cy="423323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F3A7FC5B-B057-4B72-93A6-ECA4A5A2C807}"/>
              </a:ext>
            </a:extLst>
          </p:cNvPr>
          <p:cNvSpPr/>
          <p:nvPr/>
        </p:nvSpPr>
        <p:spPr>
          <a:xfrm rot="21183585" flipH="1">
            <a:off x="3907824" y="4873260"/>
            <a:ext cx="128143" cy="517036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88251E89-373D-4884-9E14-9C0BB62ACCC5}"/>
              </a:ext>
            </a:extLst>
          </p:cNvPr>
          <p:cNvSpPr/>
          <p:nvPr/>
        </p:nvSpPr>
        <p:spPr>
          <a:xfrm rot="21183585" flipH="1">
            <a:off x="3219643" y="4975653"/>
            <a:ext cx="128143" cy="517036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CDB5E2F2-8F0A-436F-A536-F9C92E606FD2}"/>
              </a:ext>
            </a:extLst>
          </p:cNvPr>
          <p:cNvSpPr/>
          <p:nvPr/>
        </p:nvSpPr>
        <p:spPr>
          <a:xfrm rot="21183585">
            <a:off x="3804200" y="3951466"/>
            <a:ext cx="182880" cy="70539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E21F2166-8607-40CE-94C6-98865CC2F876}"/>
              </a:ext>
            </a:extLst>
          </p:cNvPr>
          <p:cNvSpPr/>
          <p:nvPr/>
        </p:nvSpPr>
        <p:spPr>
          <a:xfrm rot="21183585">
            <a:off x="2417232" y="4079487"/>
            <a:ext cx="182880" cy="795184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B3DBC593-FCE5-4A3E-ABF6-F6E86B409F66}"/>
              </a:ext>
            </a:extLst>
          </p:cNvPr>
          <p:cNvSpPr/>
          <p:nvPr/>
        </p:nvSpPr>
        <p:spPr>
          <a:xfrm rot="5049811">
            <a:off x="3201339" y="4370909"/>
            <a:ext cx="130740" cy="122518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8DAF428A-CCE1-4F62-94BC-D259B3F6E7D6}"/>
              </a:ext>
            </a:extLst>
          </p:cNvPr>
          <p:cNvSpPr/>
          <p:nvPr/>
        </p:nvSpPr>
        <p:spPr>
          <a:xfrm rot="21183585">
            <a:off x="3108504" y="4004833"/>
            <a:ext cx="182880" cy="795184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E42E7582-ACA5-4F63-A803-FAECAEFC0524}"/>
              </a:ext>
            </a:extLst>
          </p:cNvPr>
          <p:cNvSpPr/>
          <p:nvPr/>
        </p:nvSpPr>
        <p:spPr>
          <a:xfrm rot="21183585">
            <a:off x="4050871" y="4142731"/>
            <a:ext cx="499286" cy="391814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FC6A6AAB-6100-40A6-B1F4-1411BEA401DD}"/>
              </a:ext>
            </a:extLst>
          </p:cNvPr>
          <p:cNvSpPr/>
          <p:nvPr/>
        </p:nvSpPr>
        <p:spPr>
          <a:xfrm rot="5049811">
            <a:off x="4564242" y="4204801"/>
            <a:ext cx="130740" cy="122518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62EDE447-1951-458E-A631-A250309CC077}"/>
              </a:ext>
            </a:extLst>
          </p:cNvPr>
          <p:cNvSpPr/>
          <p:nvPr/>
        </p:nvSpPr>
        <p:spPr>
          <a:xfrm rot="5049811">
            <a:off x="3610363" y="4563332"/>
            <a:ext cx="130740" cy="175734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solidFill>
              <a:schemeClr val="accent6">
                <a:lumMod val="60000"/>
                <a:lumOff val="4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91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90DB08-C4F7-4B28-BF6D-F6D2A31B3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7600" cy="1015200"/>
          </a:xfrm>
        </p:spPr>
        <p:txBody>
          <a:bodyPr/>
          <a:lstStyle/>
          <a:p>
            <a:r>
              <a:rPr lang="nl-NL" dirty="0"/>
              <a:t>Wensen uit de wijk…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23B804-80A7-4730-9395-023A7B883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Bent u bekend met Boerderij Landvreugd?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DE0E715-1E8B-4BB4-81AE-2BCF230766E0}"/>
              </a:ext>
            </a:extLst>
          </p:cNvPr>
          <p:cNvSpPr txBox="1">
            <a:spLocks/>
          </p:cNvSpPr>
          <p:nvPr/>
        </p:nvSpPr>
        <p:spPr>
          <a:xfrm>
            <a:off x="789842" y="858792"/>
            <a:ext cx="7886700" cy="758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>
                <a:solidFill>
                  <a:srgbClr val="FFFF00"/>
                </a:solidFill>
              </a:rPr>
              <a:t>…</a:t>
            </a:r>
            <a:r>
              <a:rPr lang="nl-NL" sz="2400" dirty="0">
                <a:solidFill>
                  <a:srgbClr val="FFFF00"/>
                </a:solidFill>
              </a:rPr>
              <a:t>volgens </a:t>
            </a:r>
            <a:r>
              <a:rPr lang="nl-NL" sz="2400" dirty="0" err="1">
                <a:solidFill>
                  <a:srgbClr val="FFFF00"/>
                </a:solidFill>
              </a:rPr>
              <a:t>enquete</a:t>
            </a:r>
            <a:r>
              <a:rPr lang="nl-NL" sz="2400" dirty="0">
                <a:solidFill>
                  <a:srgbClr val="FFFF00"/>
                </a:solidFill>
              </a:rPr>
              <a:t> in de wijk</a:t>
            </a:r>
          </a:p>
        </p:txBody>
      </p:sp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682FF130-8225-4ACA-90EF-A12E316B52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6503633"/>
              </p:ext>
            </p:extLst>
          </p:nvPr>
        </p:nvGraphicFramePr>
        <p:xfrm>
          <a:off x="171450" y="2752725"/>
          <a:ext cx="5819775" cy="3739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kstballon: rechthoek 7">
            <a:extLst>
              <a:ext uri="{FF2B5EF4-FFF2-40B4-BE49-F238E27FC236}">
                <a16:creationId xmlns:a16="http://schemas.microsoft.com/office/drawing/2014/main" id="{099BEBCC-D403-40B4-9C60-5712C963202E}"/>
              </a:ext>
            </a:extLst>
          </p:cNvPr>
          <p:cNvSpPr/>
          <p:nvPr/>
        </p:nvSpPr>
        <p:spPr>
          <a:xfrm>
            <a:off x="4819650" y="2324100"/>
            <a:ext cx="1533525" cy="762000"/>
          </a:xfrm>
          <a:prstGeom prst="wedgeRectCallout">
            <a:avLst>
              <a:gd name="adj1" fmla="val -59342"/>
              <a:gd name="adj2" fmla="val 128629"/>
            </a:avLst>
          </a:prstGeom>
          <a:solidFill>
            <a:schemeClr val="bg1">
              <a:lumMod val="95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accent1"/>
                </a:solidFill>
              </a:rPr>
              <a:t>Ja: </a:t>
            </a:r>
            <a:r>
              <a:rPr lang="nl-NL" dirty="0">
                <a:solidFill>
                  <a:srgbClr val="6FAFCF"/>
                </a:solidFill>
              </a:rPr>
              <a:t>66</a:t>
            </a:r>
            <a:br>
              <a:rPr lang="nl-NL" dirty="0">
                <a:solidFill>
                  <a:schemeClr val="accent1"/>
                </a:solidFill>
              </a:rPr>
            </a:br>
            <a:r>
              <a:rPr lang="nl-NL" sz="2800" dirty="0">
                <a:solidFill>
                  <a:schemeClr val="accent1"/>
                </a:solidFill>
              </a:rPr>
              <a:t>63%</a:t>
            </a:r>
          </a:p>
        </p:txBody>
      </p:sp>
      <p:sp>
        <p:nvSpPr>
          <p:cNvPr id="9" name="Tekstballon: rechthoek 8">
            <a:extLst>
              <a:ext uri="{FF2B5EF4-FFF2-40B4-BE49-F238E27FC236}">
                <a16:creationId xmlns:a16="http://schemas.microsoft.com/office/drawing/2014/main" id="{56C8F59A-8619-4A71-B3F4-91185AFFC590}"/>
              </a:ext>
            </a:extLst>
          </p:cNvPr>
          <p:cNvSpPr/>
          <p:nvPr/>
        </p:nvSpPr>
        <p:spPr>
          <a:xfrm>
            <a:off x="295275" y="2371725"/>
            <a:ext cx="1533525" cy="762000"/>
          </a:xfrm>
          <a:prstGeom prst="wedgeRectCallout">
            <a:avLst>
              <a:gd name="adj1" fmla="val 39416"/>
              <a:gd name="adj2" fmla="val 143629"/>
            </a:avLst>
          </a:prstGeom>
          <a:solidFill>
            <a:schemeClr val="bg1">
              <a:lumMod val="95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accent1"/>
                </a:solidFill>
              </a:rPr>
              <a:t>Nee: </a:t>
            </a:r>
            <a:r>
              <a:rPr lang="nl-NL" dirty="0">
                <a:solidFill>
                  <a:srgbClr val="6FAFCF"/>
                </a:solidFill>
              </a:rPr>
              <a:t>39</a:t>
            </a:r>
            <a:br>
              <a:rPr lang="nl-NL" dirty="0">
                <a:solidFill>
                  <a:schemeClr val="accent1"/>
                </a:solidFill>
              </a:rPr>
            </a:br>
            <a:r>
              <a:rPr lang="nl-NL" sz="2800" dirty="0">
                <a:solidFill>
                  <a:schemeClr val="accent1"/>
                </a:solidFill>
              </a:rPr>
              <a:t>37%</a:t>
            </a:r>
          </a:p>
        </p:txBody>
      </p:sp>
    </p:spTree>
    <p:extLst>
      <p:ext uri="{BB962C8B-B14F-4D97-AF65-F5344CB8AC3E}">
        <p14:creationId xmlns:p14="http://schemas.microsoft.com/office/powerpoint/2010/main" val="24739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category"/>
        </p:bldSub>
      </p:bldGraphic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90DB08-C4F7-4B28-BF6D-F6D2A31B3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7600" cy="1015200"/>
          </a:xfrm>
        </p:spPr>
        <p:txBody>
          <a:bodyPr/>
          <a:lstStyle/>
          <a:p>
            <a:r>
              <a:rPr lang="nl-NL" dirty="0"/>
              <a:t>Wensen uit de wijk…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23B804-80A7-4730-9395-023A7B883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1775"/>
            <a:ext cx="7886700" cy="4351338"/>
          </a:xfrm>
        </p:spPr>
        <p:txBody>
          <a:bodyPr/>
          <a:lstStyle/>
          <a:p>
            <a:r>
              <a:rPr lang="nl-NL" dirty="0"/>
              <a:t>Wat mist u in Groenoord-Zuid </a:t>
            </a:r>
            <a:r>
              <a:rPr lang="nl-NL" sz="2400" dirty="0">
                <a:solidFill>
                  <a:srgbClr val="6FAFCF"/>
                </a:solidFill>
              </a:rPr>
              <a:t>(aan wijkactiviteiten, clubs en verenigingen)</a:t>
            </a:r>
            <a:r>
              <a:rPr lang="nl-NL" dirty="0"/>
              <a:t>?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DE0E715-1E8B-4BB4-81AE-2BCF230766E0}"/>
              </a:ext>
            </a:extLst>
          </p:cNvPr>
          <p:cNvSpPr txBox="1">
            <a:spLocks/>
          </p:cNvSpPr>
          <p:nvPr/>
        </p:nvSpPr>
        <p:spPr>
          <a:xfrm>
            <a:off x="789842" y="858792"/>
            <a:ext cx="7886700" cy="758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>
                <a:solidFill>
                  <a:srgbClr val="FFFF00"/>
                </a:solidFill>
              </a:rPr>
              <a:t>…</a:t>
            </a:r>
            <a:r>
              <a:rPr lang="nl-NL" sz="2400" dirty="0">
                <a:solidFill>
                  <a:srgbClr val="FFFF00"/>
                </a:solidFill>
              </a:rPr>
              <a:t>volgens </a:t>
            </a:r>
            <a:r>
              <a:rPr lang="nl-NL" sz="2400" dirty="0" err="1">
                <a:solidFill>
                  <a:srgbClr val="FFFF00"/>
                </a:solidFill>
              </a:rPr>
              <a:t>enquete</a:t>
            </a:r>
            <a:r>
              <a:rPr lang="nl-NL" sz="2400" dirty="0">
                <a:solidFill>
                  <a:srgbClr val="FFFF00"/>
                </a:solidFill>
              </a:rPr>
              <a:t> in de wijk</a:t>
            </a:r>
          </a:p>
        </p:txBody>
      </p:sp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682FF130-8225-4ACA-90EF-A12E316B52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9504163"/>
              </p:ext>
            </p:extLst>
          </p:nvPr>
        </p:nvGraphicFramePr>
        <p:xfrm>
          <a:off x="171450" y="2752725"/>
          <a:ext cx="5819775" cy="3739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kstballon: rechthoek 7">
            <a:extLst>
              <a:ext uri="{FF2B5EF4-FFF2-40B4-BE49-F238E27FC236}">
                <a16:creationId xmlns:a16="http://schemas.microsoft.com/office/drawing/2014/main" id="{099BEBCC-D403-40B4-9C60-5712C963202E}"/>
              </a:ext>
            </a:extLst>
          </p:cNvPr>
          <p:cNvSpPr/>
          <p:nvPr/>
        </p:nvSpPr>
        <p:spPr>
          <a:xfrm>
            <a:off x="4819650" y="2324100"/>
            <a:ext cx="1933575" cy="762000"/>
          </a:xfrm>
          <a:prstGeom prst="wedgeRectCallout">
            <a:avLst>
              <a:gd name="adj1" fmla="val -59342"/>
              <a:gd name="adj2" fmla="val 128629"/>
            </a:avLst>
          </a:prstGeom>
          <a:solidFill>
            <a:schemeClr val="bg1">
              <a:lumMod val="95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accent1"/>
                </a:solidFill>
              </a:rPr>
              <a:t>Het is goed zo: </a:t>
            </a:r>
            <a:r>
              <a:rPr lang="nl-NL" dirty="0">
                <a:solidFill>
                  <a:srgbClr val="6FAFCF"/>
                </a:solidFill>
              </a:rPr>
              <a:t>45</a:t>
            </a:r>
            <a:br>
              <a:rPr lang="nl-NL" dirty="0">
                <a:solidFill>
                  <a:srgbClr val="6FAFCF"/>
                </a:solidFill>
              </a:rPr>
            </a:br>
            <a:r>
              <a:rPr lang="nl-NL" sz="2800" dirty="0">
                <a:solidFill>
                  <a:schemeClr val="accent1"/>
                </a:solidFill>
              </a:rPr>
              <a:t>43%</a:t>
            </a:r>
          </a:p>
        </p:txBody>
      </p:sp>
      <p:sp>
        <p:nvSpPr>
          <p:cNvPr id="9" name="Tekstballon: rechthoek 8">
            <a:extLst>
              <a:ext uri="{FF2B5EF4-FFF2-40B4-BE49-F238E27FC236}">
                <a16:creationId xmlns:a16="http://schemas.microsoft.com/office/drawing/2014/main" id="{56C8F59A-8619-4A71-B3F4-91185AFFC590}"/>
              </a:ext>
            </a:extLst>
          </p:cNvPr>
          <p:cNvSpPr/>
          <p:nvPr/>
        </p:nvSpPr>
        <p:spPr>
          <a:xfrm>
            <a:off x="171450" y="5356225"/>
            <a:ext cx="2905125" cy="762000"/>
          </a:xfrm>
          <a:prstGeom prst="wedgeRectCallout">
            <a:avLst>
              <a:gd name="adj1" fmla="val 41141"/>
              <a:gd name="adj2" fmla="val -158871"/>
            </a:avLst>
          </a:prstGeom>
          <a:solidFill>
            <a:schemeClr val="bg1">
              <a:lumMod val="95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accent1"/>
                </a:solidFill>
              </a:rPr>
              <a:t>Meer voor kinderen: 46</a:t>
            </a:r>
            <a:br>
              <a:rPr lang="nl-NL" dirty="0">
                <a:solidFill>
                  <a:schemeClr val="accent1"/>
                </a:solidFill>
              </a:rPr>
            </a:br>
            <a:r>
              <a:rPr lang="nl-NL" sz="2800" dirty="0">
                <a:solidFill>
                  <a:schemeClr val="accent1"/>
                </a:solidFill>
              </a:rPr>
              <a:t>44%</a:t>
            </a:r>
          </a:p>
        </p:txBody>
      </p:sp>
      <p:sp>
        <p:nvSpPr>
          <p:cNvPr id="10" name="Tekstballon: rechthoek 9">
            <a:extLst>
              <a:ext uri="{FF2B5EF4-FFF2-40B4-BE49-F238E27FC236}">
                <a16:creationId xmlns:a16="http://schemas.microsoft.com/office/drawing/2014/main" id="{2218F7D6-5BF6-4FD0-9C78-F9ACDFFE3383}"/>
              </a:ext>
            </a:extLst>
          </p:cNvPr>
          <p:cNvSpPr/>
          <p:nvPr/>
        </p:nvSpPr>
        <p:spPr>
          <a:xfrm>
            <a:off x="10258" y="2324100"/>
            <a:ext cx="2419350" cy="676275"/>
          </a:xfrm>
          <a:prstGeom prst="wedgeRectCallout">
            <a:avLst>
              <a:gd name="adj1" fmla="val 33471"/>
              <a:gd name="adj2" fmla="val 107766"/>
            </a:avLst>
          </a:prstGeom>
          <a:solidFill>
            <a:schemeClr val="bg1">
              <a:lumMod val="95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accent1"/>
                </a:solidFill>
              </a:rPr>
              <a:t>Meer voor ouderen: </a:t>
            </a:r>
            <a:r>
              <a:rPr lang="nl-NL" dirty="0">
                <a:solidFill>
                  <a:srgbClr val="6FAFCF"/>
                </a:solidFill>
              </a:rPr>
              <a:t>4</a:t>
            </a:r>
            <a:br>
              <a:rPr lang="nl-NL" dirty="0">
                <a:solidFill>
                  <a:schemeClr val="accent1"/>
                </a:solidFill>
              </a:rPr>
            </a:br>
            <a:r>
              <a:rPr lang="nl-NL" sz="2800" dirty="0">
                <a:solidFill>
                  <a:schemeClr val="accent1"/>
                </a:solidFill>
              </a:rPr>
              <a:t>4%</a:t>
            </a:r>
          </a:p>
        </p:txBody>
      </p:sp>
      <p:sp>
        <p:nvSpPr>
          <p:cNvPr id="11" name="Tekstballon: rechthoek 10">
            <a:extLst>
              <a:ext uri="{FF2B5EF4-FFF2-40B4-BE49-F238E27FC236}">
                <a16:creationId xmlns:a16="http://schemas.microsoft.com/office/drawing/2014/main" id="{E1ACB361-CD3F-436E-9453-FF04AFEE6D48}"/>
              </a:ext>
            </a:extLst>
          </p:cNvPr>
          <p:cNvSpPr/>
          <p:nvPr/>
        </p:nvSpPr>
        <p:spPr>
          <a:xfrm>
            <a:off x="2810608" y="2246719"/>
            <a:ext cx="1551842" cy="676275"/>
          </a:xfrm>
          <a:prstGeom prst="wedgeRectCallout">
            <a:avLst>
              <a:gd name="adj1" fmla="val -57983"/>
              <a:gd name="adj2" fmla="val 99315"/>
            </a:avLst>
          </a:prstGeom>
          <a:solidFill>
            <a:schemeClr val="bg1">
              <a:lumMod val="95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>
                <a:solidFill>
                  <a:schemeClr val="accent1"/>
                </a:solidFill>
              </a:rPr>
              <a:t>Overigen</a:t>
            </a:r>
            <a:r>
              <a:rPr lang="nl-NL" dirty="0">
                <a:solidFill>
                  <a:schemeClr val="accent1"/>
                </a:solidFill>
              </a:rPr>
              <a:t>: </a:t>
            </a:r>
            <a:r>
              <a:rPr lang="nl-NL" dirty="0">
                <a:solidFill>
                  <a:srgbClr val="6FAFCF"/>
                </a:solidFill>
              </a:rPr>
              <a:t>10</a:t>
            </a:r>
            <a:br>
              <a:rPr lang="nl-NL" dirty="0">
                <a:solidFill>
                  <a:schemeClr val="accent1"/>
                </a:solidFill>
              </a:rPr>
            </a:br>
            <a:r>
              <a:rPr lang="nl-NL" sz="2800" dirty="0">
                <a:solidFill>
                  <a:schemeClr val="accent1"/>
                </a:solidFill>
              </a:rPr>
              <a:t>9%</a:t>
            </a:r>
          </a:p>
        </p:txBody>
      </p:sp>
    </p:spTree>
    <p:extLst>
      <p:ext uri="{BB962C8B-B14F-4D97-AF65-F5344CB8AC3E}">
        <p14:creationId xmlns:p14="http://schemas.microsoft.com/office/powerpoint/2010/main" val="412655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category"/>
        </p:bldSub>
      </p:bldGraphic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90DB08-C4F7-4B28-BF6D-F6D2A31B3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7600" cy="1015200"/>
          </a:xfrm>
        </p:spPr>
        <p:txBody>
          <a:bodyPr/>
          <a:lstStyle/>
          <a:p>
            <a:r>
              <a:rPr lang="nl-NL" dirty="0"/>
              <a:t>Wensen uit de wijk…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23B804-80A7-4730-9395-023A7B883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720850"/>
            <a:ext cx="8420101" cy="4351338"/>
          </a:xfrm>
        </p:spPr>
        <p:txBody>
          <a:bodyPr/>
          <a:lstStyle/>
          <a:p>
            <a:r>
              <a:rPr lang="nl-NL" dirty="0"/>
              <a:t>Op dit moment maken verschillende organisaties gebruik van Boerderij Landvreugd. 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DE0E715-1E8B-4BB4-81AE-2BCF230766E0}"/>
              </a:ext>
            </a:extLst>
          </p:cNvPr>
          <p:cNvSpPr txBox="1">
            <a:spLocks/>
          </p:cNvSpPr>
          <p:nvPr/>
        </p:nvSpPr>
        <p:spPr>
          <a:xfrm>
            <a:off x="789842" y="858792"/>
            <a:ext cx="7886700" cy="758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>
                <a:solidFill>
                  <a:srgbClr val="FFFF00"/>
                </a:solidFill>
              </a:rPr>
              <a:t>…</a:t>
            </a:r>
            <a:r>
              <a:rPr lang="nl-NL" sz="2400" dirty="0">
                <a:solidFill>
                  <a:srgbClr val="FFFF00"/>
                </a:solidFill>
              </a:rPr>
              <a:t>volgens </a:t>
            </a:r>
            <a:r>
              <a:rPr lang="nl-NL" sz="2400" dirty="0" err="1">
                <a:solidFill>
                  <a:srgbClr val="FFFF00"/>
                </a:solidFill>
              </a:rPr>
              <a:t>enquete</a:t>
            </a:r>
            <a:r>
              <a:rPr lang="nl-NL" sz="2400" dirty="0">
                <a:solidFill>
                  <a:srgbClr val="FFFF00"/>
                </a:solidFill>
              </a:rPr>
              <a:t> in de wijk</a:t>
            </a:r>
          </a:p>
        </p:txBody>
      </p:sp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682FF130-8225-4ACA-90EF-A12E316B52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6403883"/>
              </p:ext>
            </p:extLst>
          </p:nvPr>
        </p:nvGraphicFramePr>
        <p:xfrm>
          <a:off x="-71078" y="2643183"/>
          <a:ext cx="4157303" cy="2506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kstballon: rechthoek 7">
            <a:extLst>
              <a:ext uri="{FF2B5EF4-FFF2-40B4-BE49-F238E27FC236}">
                <a16:creationId xmlns:a16="http://schemas.microsoft.com/office/drawing/2014/main" id="{099BEBCC-D403-40B4-9C60-5712C963202E}"/>
              </a:ext>
            </a:extLst>
          </p:cNvPr>
          <p:cNvSpPr/>
          <p:nvPr/>
        </p:nvSpPr>
        <p:spPr>
          <a:xfrm>
            <a:off x="3474063" y="2499644"/>
            <a:ext cx="827396" cy="645125"/>
          </a:xfrm>
          <a:prstGeom prst="wedgeRectCallout">
            <a:avLst>
              <a:gd name="adj1" fmla="val -83363"/>
              <a:gd name="adj2" fmla="val 59879"/>
            </a:avLst>
          </a:prstGeom>
          <a:solidFill>
            <a:schemeClr val="bg1">
              <a:lumMod val="95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>
                <a:solidFill>
                  <a:schemeClr val="accent1"/>
                </a:solidFill>
              </a:rPr>
              <a:t>Ja: </a:t>
            </a:r>
            <a:r>
              <a:rPr lang="nl-NL" sz="1600" dirty="0">
                <a:solidFill>
                  <a:srgbClr val="6FAFCF"/>
                </a:solidFill>
              </a:rPr>
              <a:t>36</a:t>
            </a:r>
            <a:br>
              <a:rPr lang="nl-NL" dirty="0">
                <a:solidFill>
                  <a:schemeClr val="accent1"/>
                </a:solidFill>
              </a:rPr>
            </a:br>
            <a:r>
              <a:rPr lang="nl-NL" sz="2000" dirty="0">
                <a:solidFill>
                  <a:schemeClr val="accent1"/>
                </a:solidFill>
              </a:rPr>
              <a:t>34%</a:t>
            </a:r>
          </a:p>
        </p:txBody>
      </p:sp>
      <p:sp>
        <p:nvSpPr>
          <p:cNvPr id="9" name="Tekstballon: rechthoek 8">
            <a:extLst>
              <a:ext uri="{FF2B5EF4-FFF2-40B4-BE49-F238E27FC236}">
                <a16:creationId xmlns:a16="http://schemas.microsoft.com/office/drawing/2014/main" id="{56C8F59A-8619-4A71-B3F4-91185AFFC590}"/>
              </a:ext>
            </a:extLst>
          </p:cNvPr>
          <p:cNvSpPr/>
          <p:nvPr/>
        </p:nvSpPr>
        <p:spPr>
          <a:xfrm>
            <a:off x="89005" y="4422766"/>
            <a:ext cx="827396" cy="645125"/>
          </a:xfrm>
          <a:prstGeom prst="wedgeRectCallout">
            <a:avLst>
              <a:gd name="adj1" fmla="val 70872"/>
              <a:gd name="adj2" fmla="val -125218"/>
            </a:avLst>
          </a:prstGeom>
          <a:solidFill>
            <a:schemeClr val="bg1">
              <a:lumMod val="95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>
                <a:solidFill>
                  <a:schemeClr val="accent1"/>
                </a:solidFill>
              </a:rPr>
              <a:t>Nee: </a:t>
            </a:r>
            <a:r>
              <a:rPr lang="nl-NL" sz="1600" dirty="0">
                <a:solidFill>
                  <a:srgbClr val="6FAFCF"/>
                </a:solidFill>
              </a:rPr>
              <a:t>69</a:t>
            </a:r>
            <a:br>
              <a:rPr lang="nl-NL" dirty="0">
                <a:solidFill>
                  <a:schemeClr val="accent1"/>
                </a:solidFill>
              </a:rPr>
            </a:br>
            <a:r>
              <a:rPr lang="nl-NL" sz="2000" dirty="0">
                <a:solidFill>
                  <a:schemeClr val="accent1"/>
                </a:solidFill>
              </a:rPr>
              <a:t>66%</a:t>
            </a:r>
          </a:p>
        </p:txBody>
      </p:sp>
      <p:pic>
        <p:nvPicPr>
          <p:cNvPr id="10" name="Picture 2" descr="Afbeeldingsresultaat voor tuinieren voor de voedselbank schiedam">
            <a:extLst>
              <a:ext uri="{FF2B5EF4-FFF2-40B4-BE49-F238E27FC236}">
                <a16:creationId xmlns:a16="http://schemas.microsoft.com/office/drawing/2014/main" id="{BE5F7391-DACE-427F-8351-4B5E6444E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810" y="3245028"/>
            <a:ext cx="1533525" cy="53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Grafiek 10">
            <a:extLst>
              <a:ext uri="{FF2B5EF4-FFF2-40B4-BE49-F238E27FC236}">
                <a16:creationId xmlns:a16="http://schemas.microsoft.com/office/drawing/2014/main" id="{2D8B32E0-53CD-4AE0-89EA-DE01C94CA0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7579655"/>
              </p:ext>
            </p:extLst>
          </p:nvPr>
        </p:nvGraphicFramePr>
        <p:xfrm>
          <a:off x="1113143" y="3429000"/>
          <a:ext cx="4157303" cy="2506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fiek 13">
            <a:extLst>
              <a:ext uri="{FF2B5EF4-FFF2-40B4-BE49-F238E27FC236}">
                <a16:creationId xmlns:a16="http://schemas.microsoft.com/office/drawing/2014/main" id="{9ED64768-7D72-4AF8-8F0C-D8D960EDBC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0094591"/>
              </p:ext>
            </p:extLst>
          </p:nvPr>
        </p:nvGraphicFramePr>
        <p:xfrm>
          <a:off x="1367197" y="3471858"/>
          <a:ext cx="4157303" cy="2506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kstballon: rechthoek 14">
            <a:extLst>
              <a:ext uri="{FF2B5EF4-FFF2-40B4-BE49-F238E27FC236}">
                <a16:creationId xmlns:a16="http://schemas.microsoft.com/office/drawing/2014/main" id="{6FD1028B-79EF-4F2D-B645-C699816C9657}"/>
              </a:ext>
            </a:extLst>
          </p:cNvPr>
          <p:cNvSpPr/>
          <p:nvPr/>
        </p:nvSpPr>
        <p:spPr>
          <a:xfrm>
            <a:off x="4855188" y="3328319"/>
            <a:ext cx="827396" cy="645125"/>
          </a:xfrm>
          <a:prstGeom prst="wedgeRectCallout">
            <a:avLst>
              <a:gd name="adj1" fmla="val -83363"/>
              <a:gd name="adj2" fmla="val 59879"/>
            </a:avLst>
          </a:prstGeom>
          <a:solidFill>
            <a:schemeClr val="bg1">
              <a:lumMod val="95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>
                <a:solidFill>
                  <a:schemeClr val="accent1"/>
                </a:solidFill>
              </a:rPr>
              <a:t>Ja: </a:t>
            </a:r>
            <a:r>
              <a:rPr lang="nl-NL" sz="1600" dirty="0">
                <a:solidFill>
                  <a:srgbClr val="6FAFCF"/>
                </a:solidFill>
              </a:rPr>
              <a:t>36</a:t>
            </a:r>
            <a:br>
              <a:rPr lang="nl-NL" dirty="0">
                <a:solidFill>
                  <a:schemeClr val="accent1"/>
                </a:solidFill>
              </a:rPr>
            </a:br>
            <a:r>
              <a:rPr lang="nl-NL" sz="2000" dirty="0">
                <a:solidFill>
                  <a:schemeClr val="accent1"/>
                </a:solidFill>
              </a:rPr>
              <a:t>21%</a:t>
            </a:r>
          </a:p>
        </p:txBody>
      </p:sp>
      <p:sp>
        <p:nvSpPr>
          <p:cNvPr id="16" name="Tekstballon: rechthoek 15">
            <a:extLst>
              <a:ext uri="{FF2B5EF4-FFF2-40B4-BE49-F238E27FC236}">
                <a16:creationId xmlns:a16="http://schemas.microsoft.com/office/drawing/2014/main" id="{A10D7D70-E4B3-406B-9475-E2B9E4E812D7}"/>
              </a:ext>
            </a:extLst>
          </p:cNvPr>
          <p:cNvSpPr/>
          <p:nvPr/>
        </p:nvSpPr>
        <p:spPr>
          <a:xfrm>
            <a:off x="836636" y="5220200"/>
            <a:ext cx="827396" cy="645125"/>
          </a:xfrm>
          <a:prstGeom prst="wedgeRectCallout">
            <a:avLst>
              <a:gd name="adj1" fmla="val 150305"/>
              <a:gd name="adj2" fmla="val -122265"/>
            </a:avLst>
          </a:prstGeom>
          <a:solidFill>
            <a:schemeClr val="bg1">
              <a:lumMod val="95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>
                <a:solidFill>
                  <a:schemeClr val="accent1"/>
                </a:solidFill>
              </a:rPr>
              <a:t>Nee: </a:t>
            </a:r>
            <a:r>
              <a:rPr lang="nl-NL" sz="1600" dirty="0">
                <a:solidFill>
                  <a:srgbClr val="6FAFCF"/>
                </a:solidFill>
              </a:rPr>
              <a:t>69</a:t>
            </a:r>
            <a:br>
              <a:rPr lang="nl-NL" dirty="0">
                <a:solidFill>
                  <a:schemeClr val="accent1"/>
                </a:solidFill>
              </a:rPr>
            </a:br>
            <a:r>
              <a:rPr lang="nl-NL" sz="2000" dirty="0">
                <a:solidFill>
                  <a:schemeClr val="accent1"/>
                </a:solidFill>
              </a:rPr>
              <a:t>79%</a:t>
            </a:r>
          </a:p>
        </p:txBody>
      </p:sp>
      <p:pic>
        <p:nvPicPr>
          <p:cNvPr id="17" name="Afbeelding 16" descr="Afbeelding met tekening&#10;&#10;Automatisch gegenereerde beschrijving">
            <a:extLst>
              <a:ext uri="{FF2B5EF4-FFF2-40B4-BE49-F238E27FC236}">
                <a16:creationId xmlns:a16="http://schemas.microsoft.com/office/drawing/2014/main" id="{09A46794-979C-4B6E-A7CF-1DE44756A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665" y="3753450"/>
            <a:ext cx="1341660" cy="1338632"/>
          </a:xfrm>
          <a:prstGeom prst="rect">
            <a:avLst/>
          </a:prstGeom>
        </p:spPr>
      </p:pic>
      <p:pic>
        <p:nvPicPr>
          <p:cNvPr id="18" name="Afbeelding 17" descr="Afbeelding met tekening&#10;&#10;Automatisch gegenereerde beschrijving">
            <a:extLst>
              <a:ext uri="{FF2B5EF4-FFF2-40B4-BE49-F238E27FC236}">
                <a16:creationId xmlns:a16="http://schemas.microsoft.com/office/drawing/2014/main" id="{23F526F6-B8F1-4256-976A-72EE312DE2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244" y="4141998"/>
            <a:ext cx="650478" cy="242551"/>
          </a:xfrm>
          <a:prstGeom prst="rect">
            <a:avLst/>
          </a:prstGeom>
        </p:spPr>
      </p:pic>
      <p:pic>
        <p:nvPicPr>
          <p:cNvPr id="19" name="Afbeelding 18" descr="Afbeelding met bord, voedsel, teken, tekening&#10;&#10;Automatisch gegenereerde beschrijving">
            <a:extLst>
              <a:ext uri="{FF2B5EF4-FFF2-40B4-BE49-F238E27FC236}">
                <a16:creationId xmlns:a16="http://schemas.microsoft.com/office/drawing/2014/main" id="{CD03715D-2792-4BC8-B14A-7E19A92455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440" y="4383821"/>
            <a:ext cx="841578" cy="286651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BA6D23F4-B69B-4445-8841-9105B5E573D5}"/>
              </a:ext>
            </a:extLst>
          </p:cNvPr>
          <p:cNvSpPr txBox="1"/>
          <p:nvPr/>
        </p:nvSpPr>
        <p:spPr>
          <a:xfrm>
            <a:off x="5838825" y="2063828"/>
            <a:ext cx="3053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70C0"/>
                </a:solidFill>
              </a:rPr>
              <a:t>Bent u bekend met:</a:t>
            </a:r>
          </a:p>
        </p:txBody>
      </p:sp>
      <p:graphicFrame>
        <p:nvGraphicFramePr>
          <p:cNvPr id="22" name="Grafiek 21">
            <a:extLst>
              <a:ext uri="{FF2B5EF4-FFF2-40B4-BE49-F238E27FC236}">
                <a16:creationId xmlns:a16="http://schemas.microsoft.com/office/drawing/2014/main" id="{5D5140E2-EAC1-4305-A73A-8A1F958EB3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7848964"/>
              </p:ext>
            </p:extLst>
          </p:nvPr>
        </p:nvGraphicFramePr>
        <p:xfrm>
          <a:off x="3329347" y="4357683"/>
          <a:ext cx="4157303" cy="2506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3" name="Tekstballon: rechthoek 22">
            <a:extLst>
              <a:ext uri="{FF2B5EF4-FFF2-40B4-BE49-F238E27FC236}">
                <a16:creationId xmlns:a16="http://schemas.microsoft.com/office/drawing/2014/main" id="{4711DEA8-78C3-4A31-AC58-69D4ADF8D19A}"/>
              </a:ext>
            </a:extLst>
          </p:cNvPr>
          <p:cNvSpPr/>
          <p:nvPr/>
        </p:nvSpPr>
        <p:spPr>
          <a:xfrm>
            <a:off x="6874488" y="4214144"/>
            <a:ext cx="827396" cy="645125"/>
          </a:xfrm>
          <a:prstGeom prst="wedgeRectCallout">
            <a:avLst>
              <a:gd name="adj1" fmla="val -122504"/>
              <a:gd name="adj2" fmla="val 129273"/>
            </a:avLst>
          </a:prstGeom>
          <a:solidFill>
            <a:schemeClr val="bg1">
              <a:lumMod val="95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>
                <a:solidFill>
                  <a:schemeClr val="accent1"/>
                </a:solidFill>
              </a:rPr>
              <a:t>Ja: </a:t>
            </a:r>
            <a:r>
              <a:rPr lang="nl-NL" sz="1600" dirty="0">
                <a:solidFill>
                  <a:srgbClr val="6FAFCF"/>
                </a:solidFill>
              </a:rPr>
              <a:t>71</a:t>
            </a:r>
            <a:br>
              <a:rPr lang="nl-NL" dirty="0">
                <a:solidFill>
                  <a:schemeClr val="accent1"/>
                </a:solidFill>
              </a:rPr>
            </a:br>
            <a:r>
              <a:rPr lang="nl-NL" sz="2000" dirty="0">
                <a:solidFill>
                  <a:schemeClr val="accent1"/>
                </a:solidFill>
              </a:rPr>
              <a:t>68%</a:t>
            </a:r>
          </a:p>
        </p:txBody>
      </p:sp>
      <p:sp>
        <p:nvSpPr>
          <p:cNvPr id="24" name="Tekstballon: rechthoek 23">
            <a:extLst>
              <a:ext uri="{FF2B5EF4-FFF2-40B4-BE49-F238E27FC236}">
                <a16:creationId xmlns:a16="http://schemas.microsoft.com/office/drawing/2014/main" id="{1F9EC3D2-6AA9-4614-AB51-BB521CC9BC4D}"/>
              </a:ext>
            </a:extLst>
          </p:cNvPr>
          <p:cNvSpPr/>
          <p:nvPr/>
        </p:nvSpPr>
        <p:spPr>
          <a:xfrm>
            <a:off x="2798786" y="6106025"/>
            <a:ext cx="827396" cy="645125"/>
          </a:xfrm>
          <a:prstGeom prst="wedgeRectCallout">
            <a:avLst>
              <a:gd name="adj1" fmla="val 100803"/>
              <a:gd name="adj2" fmla="val -187229"/>
            </a:avLst>
          </a:prstGeom>
          <a:solidFill>
            <a:schemeClr val="bg1">
              <a:lumMod val="95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>
                <a:solidFill>
                  <a:schemeClr val="accent1"/>
                </a:solidFill>
              </a:rPr>
              <a:t>Nee: </a:t>
            </a:r>
            <a:r>
              <a:rPr lang="nl-NL" sz="1600" dirty="0">
                <a:solidFill>
                  <a:srgbClr val="6FAFCF"/>
                </a:solidFill>
              </a:rPr>
              <a:t>34</a:t>
            </a:r>
            <a:br>
              <a:rPr lang="nl-NL" dirty="0">
                <a:solidFill>
                  <a:schemeClr val="accent1"/>
                </a:solidFill>
              </a:rPr>
            </a:br>
            <a:r>
              <a:rPr lang="nl-NL" sz="2000" dirty="0">
                <a:solidFill>
                  <a:schemeClr val="accent1"/>
                </a:solidFill>
              </a:rPr>
              <a:t>32%</a:t>
            </a:r>
          </a:p>
        </p:txBody>
      </p:sp>
      <p:pic>
        <p:nvPicPr>
          <p:cNvPr id="21" name="Afbeelding 20" descr="Afbeelding met voedsel, teken&#10;&#10;Automatisch gegenereerde beschrijving">
            <a:extLst>
              <a:ext uri="{FF2B5EF4-FFF2-40B4-BE49-F238E27FC236}">
                <a16:creationId xmlns:a16="http://schemas.microsoft.com/office/drawing/2014/main" id="{F2AEA9B5-2641-4848-A3E7-A3AF1D2740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979" y="4742500"/>
            <a:ext cx="891015" cy="133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9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2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2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category"/>
        </p:bldSub>
      </p:bldGraphic>
      <p:bldP spid="8" grpId="0" animBg="1"/>
      <p:bldP spid="9" grpId="0" animBg="1"/>
      <p:bldGraphic spid="11" grpId="0" uiExpand="1">
        <p:bldSub>
          <a:bldChart bld="category"/>
        </p:bldSub>
      </p:bldGraphic>
      <p:bldGraphic spid="14" grpId="0" uiExpand="1">
        <p:bldSub>
          <a:bldChart bld="category"/>
        </p:bldSub>
      </p:bldGraphic>
      <p:bldP spid="15" grpId="0" animBg="1"/>
      <p:bldP spid="16" grpId="0" animBg="1"/>
      <p:bldP spid="20" grpId="0"/>
      <p:bldGraphic spid="22" grpId="0" uiExpand="1">
        <p:bldSub>
          <a:bldChart bld="category"/>
        </p:bldSub>
      </p:bldGraphic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90DB08-C4F7-4B28-BF6D-F6D2A31B3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7600" cy="1015200"/>
          </a:xfrm>
        </p:spPr>
        <p:txBody>
          <a:bodyPr/>
          <a:lstStyle/>
          <a:p>
            <a:r>
              <a:rPr lang="nl-NL" dirty="0"/>
              <a:t>Wensen uit de wijk…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23B804-80A7-4730-9395-023A7B883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1775"/>
            <a:ext cx="7886700" cy="4351338"/>
          </a:xfrm>
        </p:spPr>
        <p:txBody>
          <a:bodyPr/>
          <a:lstStyle/>
          <a:p>
            <a:r>
              <a:rPr lang="nl-NL" dirty="0"/>
              <a:t>Wat zou u er van vinden als Boerderij Landvreugd: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DE0E715-1E8B-4BB4-81AE-2BCF230766E0}"/>
              </a:ext>
            </a:extLst>
          </p:cNvPr>
          <p:cNvSpPr txBox="1">
            <a:spLocks/>
          </p:cNvSpPr>
          <p:nvPr/>
        </p:nvSpPr>
        <p:spPr>
          <a:xfrm>
            <a:off x="789842" y="858792"/>
            <a:ext cx="7886700" cy="758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>
                <a:solidFill>
                  <a:srgbClr val="FFFF00"/>
                </a:solidFill>
              </a:rPr>
              <a:t>…</a:t>
            </a:r>
            <a:r>
              <a:rPr lang="nl-NL" sz="2400" dirty="0">
                <a:solidFill>
                  <a:srgbClr val="FFFF00"/>
                </a:solidFill>
              </a:rPr>
              <a:t>volgens </a:t>
            </a:r>
            <a:r>
              <a:rPr lang="nl-NL" sz="2400" dirty="0" err="1">
                <a:solidFill>
                  <a:srgbClr val="FFFF00"/>
                </a:solidFill>
              </a:rPr>
              <a:t>enquete</a:t>
            </a:r>
            <a:r>
              <a:rPr lang="nl-NL" sz="2400" dirty="0">
                <a:solidFill>
                  <a:srgbClr val="FFFF00"/>
                </a:solidFill>
              </a:rPr>
              <a:t> in de wijk</a:t>
            </a:r>
          </a:p>
        </p:txBody>
      </p:sp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682FF130-8225-4ACA-90EF-A12E316B52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2595990"/>
              </p:ext>
            </p:extLst>
          </p:nvPr>
        </p:nvGraphicFramePr>
        <p:xfrm>
          <a:off x="171450" y="2752725"/>
          <a:ext cx="5819775" cy="3739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kstballon: rechthoek 7">
            <a:extLst>
              <a:ext uri="{FF2B5EF4-FFF2-40B4-BE49-F238E27FC236}">
                <a16:creationId xmlns:a16="http://schemas.microsoft.com/office/drawing/2014/main" id="{099BEBCC-D403-40B4-9C60-5712C963202E}"/>
              </a:ext>
            </a:extLst>
          </p:cNvPr>
          <p:cNvSpPr/>
          <p:nvPr/>
        </p:nvSpPr>
        <p:spPr>
          <a:xfrm>
            <a:off x="4819650" y="2111453"/>
            <a:ext cx="3038475" cy="974647"/>
          </a:xfrm>
          <a:prstGeom prst="wedgeRectCallout">
            <a:avLst>
              <a:gd name="adj1" fmla="val -91317"/>
              <a:gd name="adj2" fmla="val 61197"/>
            </a:avLst>
          </a:prstGeom>
          <a:solidFill>
            <a:schemeClr val="bg1">
              <a:lumMod val="95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accent1"/>
                </a:solidFill>
              </a:rPr>
              <a:t>een kantoor zou worden voor sociale voorzieningen: </a:t>
            </a:r>
            <a:r>
              <a:rPr lang="nl-NL" dirty="0">
                <a:solidFill>
                  <a:srgbClr val="6FAFCF"/>
                </a:solidFill>
              </a:rPr>
              <a:t>7</a:t>
            </a:r>
            <a:br>
              <a:rPr lang="nl-NL" dirty="0">
                <a:solidFill>
                  <a:srgbClr val="6FAFCF"/>
                </a:solidFill>
              </a:rPr>
            </a:br>
            <a:r>
              <a:rPr lang="nl-NL" sz="2800" dirty="0">
                <a:solidFill>
                  <a:schemeClr val="accent1"/>
                </a:solidFill>
              </a:rPr>
              <a:t>6%</a:t>
            </a:r>
          </a:p>
        </p:txBody>
      </p:sp>
      <p:sp>
        <p:nvSpPr>
          <p:cNvPr id="9" name="Tekstballon: rechthoek 8">
            <a:extLst>
              <a:ext uri="{FF2B5EF4-FFF2-40B4-BE49-F238E27FC236}">
                <a16:creationId xmlns:a16="http://schemas.microsoft.com/office/drawing/2014/main" id="{56C8F59A-8619-4A71-B3F4-91185AFFC590}"/>
              </a:ext>
            </a:extLst>
          </p:cNvPr>
          <p:cNvSpPr/>
          <p:nvPr/>
        </p:nvSpPr>
        <p:spPr>
          <a:xfrm>
            <a:off x="95250" y="5822579"/>
            <a:ext cx="4276725" cy="918317"/>
          </a:xfrm>
          <a:prstGeom prst="wedgeRectCallout">
            <a:avLst>
              <a:gd name="adj1" fmla="val 21096"/>
              <a:gd name="adj2" fmla="val -155759"/>
            </a:avLst>
          </a:prstGeom>
          <a:solidFill>
            <a:schemeClr val="bg1">
              <a:lumMod val="95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accent1"/>
                </a:solidFill>
              </a:rPr>
              <a:t>Een wijkgebouw 2.0 voor allerlei activiteiten en clubs zou worden: </a:t>
            </a:r>
            <a:r>
              <a:rPr lang="nl-NL" dirty="0">
                <a:solidFill>
                  <a:srgbClr val="6FAFCF"/>
                </a:solidFill>
              </a:rPr>
              <a:t>91</a:t>
            </a:r>
            <a:br>
              <a:rPr lang="nl-NL" dirty="0">
                <a:solidFill>
                  <a:schemeClr val="accent1"/>
                </a:solidFill>
              </a:rPr>
            </a:br>
            <a:r>
              <a:rPr lang="nl-NL" sz="2800" dirty="0">
                <a:solidFill>
                  <a:schemeClr val="accent1"/>
                </a:solidFill>
              </a:rPr>
              <a:t>86%</a:t>
            </a:r>
          </a:p>
        </p:txBody>
      </p:sp>
      <p:sp>
        <p:nvSpPr>
          <p:cNvPr id="10" name="Tekstballon: rechthoek 9">
            <a:extLst>
              <a:ext uri="{FF2B5EF4-FFF2-40B4-BE49-F238E27FC236}">
                <a16:creationId xmlns:a16="http://schemas.microsoft.com/office/drawing/2014/main" id="{2218F7D6-5BF6-4FD0-9C78-F9ACDFFE3383}"/>
              </a:ext>
            </a:extLst>
          </p:cNvPr>
          <p:cNvSpPr/>
          <p:nvPr/>
        </p:nvSpPr>
        <p:spPr>
          <a:xfrm>
            <a:off x="10258" y="2324100"/>
            <a:ext cx="2419350" cy="676275"/>
          </a:xfrm>
          <a:prstGeom prst="wedgeRectCallout">
            <a:avLst>
              <a:gd name="adj1" fmla="val 62999"/>
              <a:gd name="adj2" fmla="val 92273"/>
            </a:avLst>
          </a:prstGeom>
          <a:solidFill>
            <a:schemeClr val="bg1">
              <a:lumMod val="95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accent1"/>
                </a:solidFill>
              </a:rPr>
              <a:t>Beiden: </a:t>
            </a:r>
            <a:r>
              <a:rPr lang="nl-NL" dirty="0">
                <a:solidFill>
                  <a:srgbClr val="6FAFCF"/>
                </a:solidFill>
              </a:rPr>
              <a:t>9</a:t>
            </a:r>
            <a:br>
              <a:rPr lang="nl-NL" dirty="0">
                <a:solidFill>
                  <a:schemeClr val="accent1"/>
                </a:solidFill>
              </a:rPr>
            </a:br>
            <a:r>
              <a:rPr lang="nl-NL" sz="2800" dirty="0">
                <a:solidFill>
                  <a:schemeClr val="accent1"/>
                </a:solidFill>
              </a:rPr>
              <a:t>8%</a:t>
            </a:r>
          </a:p>
        </p:txBody>
      </p:sp>
    </p:spTree>
    <p:extLst>
      <p:ext uri="{BB962C8B-B14F-4D97-AF65-F5344CB8AC3E}">
        <p14:creationId xmlns:p14="http://schemas.microsoft.com/office/powerpoint/2010/main" val="341516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category"/>
        </p:bldSub>
      </p:bldGraphic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00A663-803E-4C84-A09A-7D9FC4D7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4548747" cy="2879725"/>
          </a:xfrm>
        </p:spPr>
        <p:txBody>
          <a:bodyPr>
            <a:normAutofit/>
          </a:bodyPr>
          <a:lstStyle/>
          <a:p>
            <a:br>
              <a:rPr lang="nl-NL" sz="4800" b="1" dirty="0"/>
            </a:br>
            <a:r>
              <a:rPr lang="nl-NL" sz="4800" b="1" dirty="0"/>
              <a:t>Visie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8656DFA-D5A1-46FE-BA5E-0BD68A1F96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Afbeelding met gras, buiten, veld, grazen&#10;&#10;Automatisch gegenereerde beschrijving">
            <a:extLst>
              <a:ext uri="{FF2B5EF4-FFF2-40B4-BE49-F238E27FC236}">
                <a16:creationId xmlns:a16="http://schemas.microsoft.com/office/drawing/2014/main" id="{79FA0ED7-CD93-4197-ACDF-2E47D928A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75" y="0"/>
            <a:ext cx="545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0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E3187A9-A384-4D22-8F05-E37EE9238AC5}"/>
              </a:ext>
            </a:extLst>
          </p:cNvPr>
          <p:cNvGrpSpPr/>
          <p:nvPr/>
        </p:nvGrpSpPr>
        <p:grpSpPr>
          <a:xfrm>
            <a:off x="6445076" y="3965352"/>
            <a:ext cx="1248387" cy="1756372"/>
            <a:chOff x="6445076" y="3965352"/>
            <a:chExt cx="1248387" cy="1756372"/>
          </a:xfrm>
        </p:grpSpPr>
        <p:sp>
          <p:nvSpPr>
            <p:cNvPr id="33" name="Rechthoek: ezelsoor 32">
              <a:extLst>
                <a:ext uri="{FF2B5EF4-FFF2-40B4-BE49-F238E27FC236}">
                  <a16:creationId xmlns:a16="http://schemas.microsoft.com/office/drawing/2014/main" id="{2DF382C5-9E99-417E-8E08-92AD09ADA86B}"/>
                </a:ext>
              </a:extLst>
            </p:cNvPr>
            <p:cNvSpPr/>
            <p:nvPr/>
          </p:nvSpPr>
          <p:spPr>
            <a:xfrm>
              <a:off x="6445076" y="3965352"/>
              <a:ext cx="1248387" cy="1756372"/>
            </a:xfrm>
            <a:prstGeom prst="foldedCorne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0" name="Afbeelding 39" descr="Afbeelding met teken, voedsel&#10;&#10;Automatisch gegenereerde beschrijving">
              <a:extLst>
                <a:ext uri="{FF2B5EF4-FFF2-40B4-BE49-F238E27FC236}">
                  <a16:creationId xmlns:a16="http://schemas.microsoft.com/office/drawing/2014/main" id="{481F6A2C-6A44-4684-8E57-32817AD7A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1561" y="4000803"/>
              <a:ext cx="656627" cy="472771"/>
            </a:xfrm>
            <a:prstGeom prst="rect">
              <a:avLst/>
            </a:prstGeom>
          </p:spPr>
        </p:pic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75F411DE-C673-4D24-9532-25450ED03282}"/>
              </a:ext>
            </a:extLst>
          </p:cNvPr>
          <p:cNvGrpSpPr/>
          <p:nvPr/>
        </p:nvGrpSpPr>
        <p:grpSpPr>
          <a:xfrm>
            <a:off x="2769577" y="2547755"/>
            <a:ext cx="1969477" cy="2590555"/>
            <a:chOff x="2769577" y="2547755"/>
            <a:chExt cx="1969477" cy="2590555"/>
          </a:xfrm>
        </p:grpSpPr>
        <p:sp>
          <p:nvSpPr>
            <p:cNvPr id="4" name="Stroomdiagram: Kaart 3">
              <a:extLst>
                <a:ext uri="{FF2B5EF4-FFF2-40B4-BE49-F238E27FC236}">
                  <a16:creationId xmlns:a16="http://schemas.microsoft.com/office/drawing/2014/main" id="{66EB1161-EA26-4850-B406-ED2565121836}"/>
                </a:ext>
              </a:extLst>
            </p:cNvPr>
            <p:cNvSpPr/>
            <p:nvPr/>
          </p:nvSpPr>
          <p:spPr>
            <a:xfrm rot="10800000">
              <a:off x="2769577" y="2547755"/>
              <a:ext cx="1969477" cy="2590555"/>
            </a:xfrm>
            <a:prstGeom prst="flowChartPunchedCar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C9589221-55E6-4A55-86DD-D5A6971B6ECB}"/>
                </a:ext>
              </a:extLst>
            </p:cNvPr>
            <p:cNvSpPr txBox="1"/>
            <p:nvPr/>
          </p:nvSpPr>
          <p:spPr>
            <a:xfrm>
              <a:off x="3254819" y="2646485"/>
              <a:ext cx="9989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 dirty="0">
                  <a:solidFill>
                    <a:srgbClr val="00B050"/>
                  </a:solidFill>
                </a:rPr>
                <a:t>Visie</a:t>
              </a:r>
            </a:p>
          </p:txBody>
        </p:sp>
      </p:grpSp>
      <p:sp>
        <p:nvSpPr>
          <p:cNvPr id="12" name="Pijl: draaiend 11">
            <a:extLst>
              <a:ext uri="{FF2B5EF4-FFF2-40B4-BE49-F238E27FC236}">
                <a16:creationId xmlns:a16="http://schemas.microsoft.com/office/drawing/2014/main" id="{9D3626FD-225D-4175-B1D7-6919AF47E613}"/>
              </a:ext>
            </a:extLst>
          </p:cNvPr>
          <p:cNvSpPr/>
          <p:nvPr/>
        </p:nvSpPr>
        <p:spPr>
          <a:xfrm rot="1840723">
            <a:off x="88591" y="1717239"/>
            <a:ext cx="3753944" cy="2699730"/>
          </a:xfrm>
          <a:prstGeom prst="circularArrow">
            <a:avLst>
              <a:gd name="adj1" fmla="val 6872"/>
              <a:gd name="adj2" fmla="val 1142319"/>
              <a:gd name="adj3" fmla="val 20472018"/>
              <a:gd name="adj4" fmla="val 11608078"/>
              <a:gd name="adj5" fmla="val 17449"/>
            </a:avLst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AB567AF7-4645-4D9C-9957-7ABF941194D8}"/>
              </a:ext>
            </a:extLst>
          </p:cNvPr>
          <p:cNvGrpSpPr/>
          <p:nvPr/>
        </p:nvGrpSpPr>
        <p:grpSpPr>
          <a:xfrm>
            <a:off x="452069" y="1324541"/>
            <a:ext cx="1224331" cy="1573822"/>
            <a:chOff x="452069" y="1324541"/>
            <a:chExt cx="1224331" cy="1573822"/>
          </a:xfrm>
        </p:grpSpPr>
        <p:sp>
          <p:nvSpPr>
            <p:cNvPr id="10" name="Stroomdiagram: Kaart 9">
              <a:extLst>
                <a:ext uri="{FF2B5EF4-FFF2-40B4-BE49-F238E27FC236}">
                  <a16:creationId xmlns:a16="http://schemas.microsoft.com/office/drawing/2014/main" id="{D8296E1D-F1F3-47B7-8E9C-EB1C394753F5}"/>
                </a:ext>
              </a:extLst>
            </p:cNvPr>
            <p:cNvSpPr/>
            <p:nvPr/>
          </p:nvSpPr>
          <p:spPr>
            <a:xfrm rot="10800000">
              <a:off x="467458" y="1324541"/>
              <a:ext cx="1208942" cy="1573822"/>
            </a:xfrm>
            <a:prstGeom prst="flowChartPunchedCar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EE6F4173-79C7-4C4F-8E78-D5D9B406A5AA}"/>
                </a:ext>
              </a:extLst>
            </p:cNvPr>
            <p:cNvSpPr txBox="1"/>
            <p:nvPr/>
          </p:nvSpPr>
          <p:spPr>
            <a:xfrm rot="16200000">
              <a:off x="85398" y="1911396"/>
              <a:ext cx="11334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000" dirty="0"/>
                <a:t>regisseur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4571DD1-F410-49C8-B96A-FF7A8DA4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15266"/>
          </a:xfrm>
        </p:spPr>
        <p:txBody>
          <a:bodyPr/>
          <a:lstStyle/>
          <a:p>
            <a:r>
              <a:rPr lang="nl-NL" dirty="0"/>
              <a:t>Visie van Belangengroep Landvreugd</a:t>
            </a:r>
            <a:endParaRPr lang="nl-NL" sz="2400" dirty="0">
              <a:solidFill>
                <a:srgbClr val="FFFF00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0DB03EF-D549-4959-9E3C-5B8A8D1ABEC8}"/>
              </a:ext>
            </a:extLst>
          </p:cNvPr>
          <p:cNvSpPr txBox="1">
            <a:spLocks/>
          </p:cNvSpPr>
          <p:nvPr/>
        </p:nvSpPr>
        <p:spPr>
          <a:xfrm>
            <a:off x="789842" y="858792"/>
            <a:ext cx="7886700" cy="758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nl-NL" sz="2400" dirty="0">
              <a:solidFill>
                <a:srgbClr val="FFFF00"/>
              </a:solidFill>
            </a:endParaRPr>
          </a:p>
        </p:txBody>
      </p:sp>
      <p:sp>
        <p:nvSpPr>
          <p:cNvPr id="23" name="Pijl: draaiend 22">
            <a:extLst>
              <a:ext uri="{FF2B5EF4-FFF2-40B4-BE49-F238E27FC236}">
                <a16:creationId xmlns:a16="http://schemas.microsoft.com/office/drawing/2014/main" id="{2C64025C-03C9-47EB-8E97-5446890A52FD}"/>
              </a:ext>
            </a:extLst>
          </p:cNvPr>
          <p:cNvSpPr/>
          <p:nvPr/>
        </p:nvSpPr>
        <p:spPr>
          <a:xfrm rot="8173881" flipV="1">
            <a:off x="3694310" y="1916559"/>
            <a:ext cx="2602512" cy="1816955"/>
          </a:xfrm>
          <a:prstGeom prst="circularArrow">
            <a:avLst>
              <a:gd name="adj1" fmla="val 9354"/>
              <a:gd name="adj2" fmla="val 1111225"/>
              <a:gd name="adj3" fmla="val 20320160"/>
              <a:gd name="adj4" fmla="val 11152626"/>
              <a:gd name="adj5" fmla="val 20610"/>
            </a:avLst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31" name="Afbeelding 30" descr="Afbeelding met zwart, wit, man, vasthouden&#10;&#10;Automatisch gegenereerde beschrijving">
            <a:extLst>
              <a:ext uri="{FF2B5EF4-FFF2-40B4-BE49-F238E27FC236}">
                <a16:creationId xmlns:a16="http://schemas.microsoft.com/office/drawing/2014/main" id="{A95FC7E8-2FB5-43B3-8681-D6F277E51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473" y="1502026"/>
            <a:ext cx="1371603" cy="1432563"/>
          </a:xfrm>
          <a:prstGeom prst="rect">
            <a:avLst/>
          </a:prstGeom>
        </p:spPr>
      </p:pic>
      <p:sp>
        <p:nvSpPr>
          <p:cNvPr id="27" name="Pijl: draaiend 26">
            <a:extLst>
              <a:ext uri="{FF2B5EF4-FFF2-40B4-BE49-F238E27FC236}">
                <a16:creationId xmlns:a16="http://schemas.microsoft.com/office/drawing/2014/main" id="{D8D4EE83-D174-4D4A-9BD7-7D0BA7BB35B3}"/>
              </a:ext>
            </a:extLst>
          </p:cNvPr>
          <p:cNvSpPr/>
          <p:nvPr/>
        </p:nvSpPr>
        <p:spPr>
          <a:xfrm rot="19051117">
            <a:off x="1026387" y="3995461"/>
            <a:ext cx="2732949" cy="2037383"/>
          </a:xfrm>
          <a:prstGeom prst="circularArrow">
            <a:avLst>
              <a:gd name="adj1" fmla="val 6872"/>
              <a:gd name="adj2" fmla="val 1142319"/>
              <a:gd name="adj3" fmla="val 20472018"/>
              <a:gd name="adj4" fmla="val 11608078"/>
              <a:gd name="adj5" fmla="val 17449"/>
            </a:avLst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grpSp>
        <p:nvGrpSpPr>
          <p:cNvPr id="26" name="Groep 25">
            <a:extLst>
              <a:ext uri="{FF2B5EF4-FFF2-40B4-BE49-F238E27FC236}">
                <a16:creationId xmlns:a16="http://schemas.microsoft.com/office/drawing/2014/main" id="{8EF3B954-F322-4451-9D37-D5D6E151FACF}"/>
              </a:ext>
            </a:extLst>
          </p:cNvPr>
          <p:cNvGrpSpPr/>
          <p:nvPr/>
        </p:nvGrpSpPr>
        <p:grpSpPr>
          <a:xfrm>
            <a:off x="543208" y="4807390"/>
            <a:ext cx="1665838" cy="1412341"/>
            <a:chOff x="543208" y="4807390"/>
            <a:chExt cx="1665838" cy="1412341"/>
          </a:xfrm>
        </p:grpSpPr>
        <p:sp>
          <p:nvSpPr>
            <p:cNvPr id="24" name="Stroomdiagram: Meerdere documenten 23">
              <a:extLst>
                <a:ext uri="{FF2B5EF4-FFF2-40B4-BE49-F238E27FC236}">
                  <a16:creationId xmlns:a16="http://schemas.microsoft.com/office/drawing/2014/main" id="{9D1AF5F4-A0A1-4F3E-94CF-AB7932D54D73}"/>
                </a:ext>
              </a:extLst>
            </p:cNvPr>
            <p:cNvSpPr/>
            <p:nvPr/>
          </p:nvSpPr>
          <p:spPr>
            <a:xfrm>
              <a:off x="543208" y="4807390"/>
              <a:ext cx="1665838" cy="1412341"/>
            </a:xfrm>
            <a:prstGeom prst="flowChartMultidocumen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A8D00F25-294B-406D-B2C3-47B774549B12}"/>
                </a:ext>
              </a:extLst>
            </p:cNvPr>
            <p:cNvSpPr txBox="1"/>
            <p:nvPr/>
          </p:nvSpPr>
          <p:spPr>
            <a:xfrm rot="16200000">
              <a:off x="244665" y="5413917"/>
              <a:ext cx="9664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Enquête</a:t>
              </a:r>
            </a:p>
          </p:txBody>
        </p:sp>
      </p:grpSp>
      <p:grpSp>
        <p:nvGrpSpPr>
          <p:cNvPr id="39" name="Groep 38">
            <a:extLst>
              <a:ext uri="{FF2B5EF4-FFF2-40B4-BE49-F238E27FC236}">
                <a16:creationId xmlns:a16="http://schemas.microsoft.com/office/drawing/2014/main" id="{C6A866E3-1A7E-44A8-A506-C4EC0C6C3781}"/>
              </a:ext>
            </a:extLst>
          </p:cNvPr>
          <p:cNvGrpSpPr/>
          <p:nvPr/>
        </p:nvGrpSpPr>
        <p:grpSpPr>
          <a:xfrm>
            <a:off x="6075745" y="4237189"/>
            <a:ext cx="1267637" cy="1756372"/>
            <a:chOff x="6075745" y="4237189"/>
            <a:chExt cx="1267637" cy="1756372"/>
          </a:xfrm>
        </p:grpSpPr>
        <p:sp>
          <p:nvSpPr>
            <p:cNvPr id="35" name="Rechthoek: ezelsoor 34">
              <a:extLst>
                <a:ext uri="{FF2B5EF4-FFF2-40B4-BE49-F238E27FC236}">
                  <a16:creationId xmlns:a16="http://schemas.microsoft.com/office/drawing/2014/main" id="{8178E10C-1CB8-4C1D-8DEF-95D439510BD6}"/>
                </a:ext>
              </a:extLst>
            </p:cNvPr>
            <p:cNvSpPr/>
            <p:nvPr/>
          </p:nvSpPr>
          <p:spPr>
            <a:xfrm>
              <a:off x="6094995" y="4237189"/>
              <a:ext cx="1248387" cy="1756372"/>
            </a:xfrm>
            <a:prstGeom prst="foldedCorne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D34452E8-7A63-4AD6-858C-29AB70F50D2C}"/>
                </a:ext>
              </a:extLst>
            </p:cNvPr>
            <p:cNvSpPr txBox="1"/>
            <p:nvPr/>
          </p:nvSpPr>
          <p:spPr>
            <a:xfrm rot="16200000">
              <a:off x="5787589" y="5243351"/>
              <a:ext cx="945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Wensen</a:t>
              </a:r>
            </a:p>
          </p:txBody>
        </p:sp>
        <p:pic>
          <p:nvPicPr>
            <p:cNvPr id="38" name="Picture 2" descr="Afbeeldingsresultaat voor tuinieren voor de voedselbank schiedam">
              <a:extLst>
                <a:ext uri="{FF2B5EF4-FFF2-40B4-BE49-F238E27FC236}">
                  <a16:creationId xmlns:a16="http://schemas.microsoft.com/office/drawing/2014/main" id="{29E912F8-9BA9-4894-ACAC-7FACDE4CBC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4913" y="4286791"/>
              <a:ext cx="1088469" cy="382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A5F883D0-EA5F-486F-A668-DB19AFFA0622}"/>
              </a:ext>
            </a:extLst>
          </p:cNvPr>
          <p:cNvGrpSpPr/>
          <p:nvPr/>
        </p:nvGrpSpPr>
        <p:grpSpPr>
          <a:xfrm>
            <a:off x="5603461" y="4652140"/>
            <a:ext cx="1267637" cy="1756372"/>
            <a:chOff x="5603461" y="4652140"/>
            <a:chExt cx="1267637" cy="1756372"/>
          </a:xfrm>
        </p:grpSpPr>
        <p:sp>
          <p:nvSpPr>
            <p:cNvPr id="41" name="Rechthoek: ezelsoor 40">
              <a:extLst>
                <a:ext uri="{FF2B5EF4-FFF2-40B4-BE49-F238E27FC236}">
                  <a16:creationId xmlns:a16="http://schemas.microsoft.com/office/drawing/2014/main" id="{E4591DA9-F9D0-4510-8B07-498EB94C4CED}"/>
                </a:ext>
              </a:extLst>
            </p:cNvPr>
            <p:cNvSpPr/>
            <p:nvPr/>
          </p:nvSpPr>
          <p:spPr>
            <a:xfrm>
              <a:off x="5622711" y="4652140"/>
              <a:ext cx="1248387" cy="1756372"/>
            </a:xfrm>
            <a:prstGeom prst="foldedCorne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Tekstvak 41">
              <a:extLst>
                <a:ext uri="{FF2B5EF4-FFF2-40B4-BE49-F238E27FC236}">
                  <a16:creationId xmlns:a16="http://schemas.microsoft.com/office/drawing/2014/main" id="{97D7D492-7216-44CC-8AAC-89302DFEBFFF}"/>
                </a:ext>
              </a:extLst>
            </p:cNvPr>
            <p:cNvSpPr txBox="1"/>
            <p:nvPr/>
          </p:nvSpPr>
          <p:spPr>
            <a:xfrm rot="16200000">
              <a:off x="5315305" y="5658302"/>
              <a:ext cx="945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Wensen</a:t>
              </a:r>
            </a:p>
          </p:txBody>
        </p:sp>
        <p:pic>
          <p:nvPicPr>
            <p:cNvPr id="45" name="Afbeelding 44" descr="Afbeelding met tekening&#10;&#10;Automatisch gegenereerde beschrijving">
              <a:extLst>
                <a:ext uri="{FF2B5EF4-FFF2-40B4-BE49-F238E27FC236}">
                  <a16:creationId xmlns:a16="http://schemas.microsoft.com/office/drawing/2014/main" id="{B82790CF-F6AB-4179-9244-EFF7ECFB8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1067" y="4693325"/>
              <a:ext cx="648625" cy="647161"/>
            </a:xfrm>
            <a:prstGeom prst="rect">
              <a:avLst/>
            </a:prstGeom>
          </p:spPr>
        </p:pic>
      </p:grpSp>
      <p:sp>
        <p:nvSpPr>
          <p:cNvPr id="54" name="Pijl: draaiend 53">
            <a:extLst>
              <a:ext uri="{FF2B5EF4-FFF2-40B4-BE49-F238E27FC236}">
                <a16:creationId xmlns:a16="http://schemas.microsoft.com/office/drawing/2014/main" id="{0B5C2E2C-0B30-4CD3-911A-C2CF51E32361}"/>
              </a:ext>
            </a:extLst>
          </p:cNvPr>
          <p:cNvSpPr/>
          <p:nvPr/>
        </p:nvSpPr>
        <p:spPr>
          <a:xfrm rot="12854270">
            <a:off x="3625726" y="3685636"/>
            <a:ext cx="2787093" cy="2720341"/>
          </a:xfrm>
          <a:prstGeom prst="circularArrow">
            <a:avLst>
              <a:gd name="adj1" fmla="val 9354"/>
              <a:gd name="adj2" fmla="val 1111225"/>
              <a:gd name="adj3" fmla="val 20320160"/>
              <a:gd name="adj4" fmla="val 11152626"/>
              <a:gd name="adj5" fmla="val 14302"/>
            </a:avLst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grpSp>
        <p:nvGrpSpPr>
          <p:cNvPr id="53" name="Groep 52">
            <a:extLst>
              <a:ext uri="{FF2B5EF4-FFF2-40B4-BE49-F238E27FC236}">
                <a16:creationId xmlns:a16="http://schemas.microsoft.com/office/drawing/2014/main" id="{BA42B94B-E59F-4B37-B453-8A26F292A9C7}"/>
              </a:ext>
            </a:extLst>
          </p:cNvPr>
          <p:cNvGrpSpPr/>
          <p:nvPr/>
        </p:nvGrpSpPr>
        <p:grpSpPr>
          <a:xfrm>
            <a:off x="5167380" y="5003718"/>
            <a:ext cx="1267637" cy="1756372"/>
            <a:chOff x="5167380" y="5003718"/>
            <a:chExt cx="1267637" cy="1756372"/>
          </a:xfrm>
        </p:grpSpPr>
        <p:sp>
          <p:nvSpPr>
            <p:cNvPr id="48" name="Rechthoek: ezelsoor 47">
              <a:extLst>
                <a:ext uri="{FF2B5EF4-FFF2-40B4-BE49-F238E27FC236}">
                  <a16:creationId xmlns:a16="http://schemas.microsoft.com/office/drawing/2014/main" id="{CFD16A2E-DAE8-49AE-9D13-17C0A15C98B5}"/>
                </a:ext>
              </a:extLst>
            </p:cNvPr>
            <p:cNvSpPr/>
            <p:nvPr/>
          </p:nvSpPr>
          <p:spPr>
            <a:xfrm>
              <a:off x="5186630" y="5003718"/>
              <a:ext cx="1248387" cy="1756372"/>
            </a:xfrm>
            <a:prstGeom prst="foldedCorne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Tekstvak 48">
              <a:extLst>
                <a:ext uri="{FF2B5EF4-FFF2-40B4-BE49-F238E27FC236}">
                  <a16:creationId xmlns:a16="http://schemas.microsoft.com/office/drawing/2014/main" id="{06D3CEA4-1FB8-422E-B13D-56E80B361C32}"/>
                </a:ext>
              </a:extLst>
            </p:cNvPr>
            <p:cNvSpPr txBox="1"/>
            <p:nvPr/>
          </p:nvSpPr>
          <p:spPr>
            <a:xfrm rot="16200000">
              <a:off x="4879224" y="6009880"/>
              <a:ext cx="945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Wensen</a:t>
              </a:r>
            </a:p>
          </p:txBody>
        </p:sp>
        <p:pic>
          <p:nvPicPr>
            <p:cNvPr id="51" name="Afbeelding 50" descr="Afbeelding met voedsel, teken&#10;&#10;Automatisch gegenereerde beschrijving">
              <a:extLst>
                <a:ext uri="{FF2B5EF4-FFF2-40B4-BE49-F238E27FC236}">
                  <a16:creationId xmlns:a16="http://schemas.microsoft.com/office/drawing/2014/main" id="{1FD957C6-DC11-4655-B86E-6642C5D05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713" y="5058307"/>
              <a:ext cx="561608" cy="842531"/>
            </a:xfrm>
            <a:prstGeom prst="rect">
              <a:avLst/>
            </a:prstGeom>
          </p:spPr>
        </p:pic>
      </p:grpSp>
      <p:pic>
        <p:nvPicPr>
          <p:cNvPr id="56" name="Afbeelding 55">
            <a:extLst>
              <a:ext uri="{FF2B5EF4-FFF2-40B4-BE49-F238E27FC236}">
                <a16:creationId xmlns:a16="http://schemas.microsoft.com/office/drawing/2014/main" id="{94C3C82A-3AC3-4A6F-9B9D-5827306444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3956" y="1457115"/>
            <a:ext cx="1751040" cy="150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1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7" grpId="0" animBg="1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CB8F03-7266-41A8-AF88-BA9DA0DFE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Visie van Belangengroep Landvreugd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4D7BDDAD-D4DE-41AF-B391-239F7DACCA11}"/>
              </a:ext>
            </a:extLst>
          </p:cNvPr>
          <p:cNvGrpSpPr/>
          <p:nvPr/>
        </p:nvGrpSpPr>
        <p:grpSpPr>
          <a:xfrm>
            <a:off x="-66674" y="1990725"/>
            <a:ext cx="9069113" cy="4367958"/>
            <a:chOff x="-66674" y="1990725"/>
            <a:chExt cx="9069113" cy="4367958"/>
          </a:xfrm>
        </p:grpSpPr>
        <p:pic>
          <p:nvPicPr>
            <p:cNvPr id="6" name="Afbeelding 5" descr="Afbeelding met gras, groen, tafel, voedsel&#10;&#10;Automatisch gegenereerde beschrijving">
              <a:extLst>
                <a:ext uri="{FF2B5EF4-FFF2-40B4-BE49-F238E27FC236}">
                  <a16:creationId xmlns:a16="http://schemas.microsoft.com/office/drawing/2014/main" id="{2BC735CC-3B1B-4A5E-A83B-347C65354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1152" y="1990725"/>
              <a:ext cx="7421287" cy="4367958"/>
            </a:xfrm>
            <a:prstGeom prst="rect">
              <a:avLst/>
            </a:prstGeom>
          </p:spPr>
        </p:pic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1315A81F-D5E0-47D8-A92D-DAAE676A8A64}"/>
                </a:ext>
              </a:extLst>
            </p:cNvPr>
            <p:cNvSpPr/>
            <p:nvPr/>
          </p:nvSpPr>
          <p:spPr>
            <a:xfrm>
              <a:off x="-66674" y="2600325"/>
              <a:ext cx="1812670" cy="3758358"/>
            </a:xfrm>
            <a:prstGeom prst="rect">
              <a:avLst/>
            </a:prstGeom>
            <a:solidFill>
              <a:srgbClr val="588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984B6DB0-10E8-4C7C-8725-E40FC8FB88B8}"/>
              </a:ext>
            </a:extLst>
          </p:cNvPr>
          <p:cNvGrpSpPr/>
          <p:nvPr/>
        </p:nvGrpSpPr>
        <p:grpSpPr>
          <a:xfrm>
            <a:off x="-195246" y="739002"/>
            <a:ext cx="9110779" cy="6572321"/>
            <a:chOff x="-195246" y="739002"/>
            <a:chExt cx="9110779" cy="6572321"/>
          </a:xfrm>
        </p:grpSpPr>
        <p:sp>
          <p:nvSpPr>
            <p:cNvPr id="7" name="Trapezium 6">
              <a:extLst>
                <a:ext uri="{FF2B5EF4-FFF2-40B4-BE49-F238E27FC236}">
                  <a16:creationId xmlns:a16="http://schemas.microsoft.com/office/drawing/2014/main" id="{7CC52073-6AF4-430A-9AE5-E8538BC8B1F5}"/>
                </a:ext>
              </a:extLst>
            </p:cNvPr>
            <p:cNvSpPr/>
            <p:nvPr/>
          </p:nvSpPr>
          <p:spPr>
            <a:xfrm rot="3794005">
              <a:off x="-297799" y="3882859"/>
              <a:ext cx="3531017" cy="3325911"/>
            </a:xfrm>
            <a:prstGeom prst="trapezoid">
              <a:avLst>
                <a:gd name="adj" fmla="val 584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7DA8DE62-D2CF-4871-A2B9-A388B2964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250" y="739002"/>
              <a:ext cx="6915283" cy="55246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288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ep 65">
            <a:extLst>
              <a:ext uri="{FF2B5EF4-FFF2-40B4-BE49-F238E27FC236}">
                <a16:creationId xmlns:a16="http://schemas.microsoft.com/office/drawing/2014/main" id="{9BF9599C-4199-41D5-ADE8-0E66A4836231}"/>
              </a:ext>
            </a:extLst>
          </p:cNvPr>
          <p:cNvGrpSpPr/>
          <p:nvPr/>
        </p:nvGrpSpPr>
        <p:grpSpPr>
          <a:xfrm>
            <a:off x="5367987" y="2962933"/>
            <a:ext cx="1596813" cy="1195839"/>
            <a:chOff x="3003434" y="5450186"/>
            <a:chExt cx="3478847" cy="1307099"/>
          </a:xfrm>
        </p:grpSpPr>
        <p:sp>
          <p:nvSpPr>
            <p:cNvPr id="67" name="Rechthoek: afgeronde hoeken 66">
              <a:extLst>
                <a:ext uri="{FF2B5EF4-FFF2-40B4-BE49-F238E27FC236}">
                  <a16:creationId xmlns:a16="http://schemas.microsoft.com/office/drawing/2014/main" id="{ECA7355C-878D-40A1-B6FE-F17D927FB553}"/>
                </a:ext>
              </a:extLst>
            </p:cNvPr>
            <p:cNvSpPr/>
            <p:nvPr/>
          </p:nvSpPr>
          <p:spPr>
            <a:xfrm>
              <a:off x="3051018" y="5450186"/>
              <a:ext cx="3431263" cy="130709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8" name="Tekstvak 67">
              <a:extLst>
                <a:ext uri="{FF2B5EF4-FFF2-40B4-BE49-F238E27FC236}">
                  <a16:creationId xmlns:a16="http://schemas.microsoft.com/office/drawing/2014/main" id="{B5592341-CB0A-421F-B47B-84A6ED0D2177}"/>
                </a:ext>
              </a:extLst>
            </p:cNvPr>
            <p:cNvSpPr txBox="1"/>
            <p:nvPr/>
          </p:nvSpPr>
          <p:spPr>
            <a:xfrm rot="16200000">
              <a:off x="3199297" y="5442691"/>
              <a:ext cx="1016384" cy="1408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/>
                <a:t>Kantoor</a:t>
              </a:r>
              <a:br>
                <a:rPr lang="nl-NL" dirty="0"/>
              </a:br>
              <a:r>
                <a:rPr lang="nl-NL" dirty="0"/>
                <a:t>Privacy</a:t>
              </a:r>
            </a:p>
          </p:txBody>
        </p:sp>
      </p:grpSp>
      <p:grpSp>
        <p:nvGrpSpPr>
          <p:cNvPr id="57" name="Groep 56">
            <a:extLst>
              <a:ext uri="{FF2B5EF4-FFF2-40B4-BE49-F238E27FC236}">
                <a16:creationId xmlns:a16="http://schemas.microsoft.com/office/drawing/2014/main" id="{0C496C9B-87A3-4FBC-B0F7-6A45735C655D}"/>
              </a:ext>
            </a:extLst>
          </p:cNvPr>
          <p:cNvGrpSpPr/>
          <p:nvPr/>
        </p:nvGrpSpPr>
        <p:grpSpPr>
          <a:xfrm>
            <a:off x="77275" y="1314221"/>
            <a:ext cx="5263554" cy="2649158"/>
            <a:chOff x="2967009" y="5535888"/>
            <a:chExt cx="3515272" cy="1221397"/>
          </a:xfrm>
        </p:grpSpPr>
        <p:sp>
          <p:nvSpPr>
            <p:cNvPr id="58" name="Rechthoek: afgeronde hoeken 57">
              <a:extLst>
                <a:ext uri="{FF2B5EF4-FFF2-40B4-BE49-F238E27FC236}">
                  <a16:creationId xmlns:a16="http://schemas.microsoft.com/office/drawing/2014/main" id="{1FBCB6EA-BAB6-4F08-B441-96EB1728EB0F}"/>
                </a:ext>
              </a:extLst>
            </p:cNvPr>
            <p:cNvSpPr/>
            <p:nvPr/>
          </p:nvSpPr>
          <p:spPr>
            <a:xfrm>
              <a:off x="2969512" y="5535888"/>
              <a:ext cx="3512769" cy="122139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D96A76B1-A0F7-464B-A6ED-BE6775F9C87E}"/>
                </a:ext>
              </a:extLst>
            </p:cNvPr>
            <p:cNvSpPr txBox="1"/>
            <p:nvPr/>
          </p:nvSpPr>
          <p:spPr>
            <a:xfrm rot="16200000">
              <a:off x="2802066" y="6023631"/>
              <a:ext cx="549570" cy="219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/>
                <a:t>Zaalruimte</a:t>
              </a:r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738E8B70-6CAD-48E7-BDFD-B6F24A41E069}"/>
              </a:ext>
            </a:extLst>
          </p:cNvPr>
          <p:cNvGrpSpPr/>
          <p:nvPr/>
        </p:nvGrpSpPr>
        <p:grpSpPr>
          <a:xfrm>
            <a:off x="3892990" y="5561446"/>
            <a:ext cx="2634556" cy="1195839"/>
            <a:chOff x="3051018" y="5450186"/>
            <a:chExt cx="3431263" cy="1307099"/>
          </a:xfrm>
        </p:grpSpPr>
        <p:sp>
          <p:nvSpPr>
            <p:cNvPr id="9" name="Rechthoek: afgeronde hoeken 8">
              <a:extLst>
                <a:ext uri="{FF2B5EF4-FFF2-40B4-BE49-F238E27FC236}">
                  <a16:creationId xmlns:a16="http://schemas.microsoft.com/office/drawing/2014/main" id="{E7809F6E-C684-445F-8389-CC39D53E8228}"/>
                </a:ext>
              </a:extLst>
            </p:cNvPr>
            <p:cNvSpPr/>
            <p:nvPr/>
          </p:nvSpPr>
          <p:spPr>
            <a:xfrm>
              <a:off x="3051018" y="5450186"/>
              <a:ext cx="3431263" cy="130709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E26890C6-D5DA-4E29-B854-71B5EE74C554}"/>
                </a:ext>
              </a:extLst>
            </p:cNvPr>
            <p:cNvSpPr txBox="1"/>
            <p:nvPr/>
          </p:nvSpPr>
          <p:spPr>
            <a:xfrm rot="16200000">
              <a:off x="3054640" y="5962079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24x7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4571DD1-F410-49C8-B96A-FF7A8DA4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15266"/>
          </a:xfrm>
        </p:spPr>
        <p:txBody>
          <a:bodyPr/>
          <a:lstStyle/>
          <a:p>
            <a:r>
              <a:rPr lang="nl-NL" dirty="0"/>
              <a:t>Visie van Belangengroep Landvreugd</a:t>
            </a:r>
            <a:endParaRPr lang="nl-NL" sz="2400" dirty="0">
              <a:solidFill>
                <a:srgbClr val="FFFF00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0DB03EF-D549-4959-9E3C-5B8A8D1ABEC8}"/>
              </a:ext>
            </a:extLst>
          </p:cNvPr>
          <p:cNvSpPr txBox="1">
            <a:spLocks/>
          </p:cNvSpPr>
          <p:nvPr/>
        </p:nvSpPr>
        <p:spPr>
          <a:xfrm>
            <a:off x="789842" y="858792"/>
            <a:ext cx="7886700" cy="758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nl-NL" sz="2400" dirty="0">
              <a:solidFill>
                <a:srgbClr val="FFFF00"/>
              </a:solidFill>
            </a:endParaRPr>
          </a:p>
        </p:txBody>
      </p:sp>
      <p:pic>
        <p:nvPicPr>
          <p:cNvPr id="6" name="Afbeelding 5" descr="Afbeelding met licht, tafel, zitten, donker&#10;&#10;Automatisch gegenereerde beschrijving">
            <a:extLst>
              <a:ext uri="{FF2B5EF4-FFF2-40B4-BE49-F238E27FC236}">
                <a16:creationId xmlns:a16="http://schemas.microsoft.com/office/drawing/2014/main" id="{7C4DBBE6-E226-4CE8-B16A-21752A5C3E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818" y="1688505"/>
            <a:ext cx="9144000" cy="5527072"/>
          </a:xfrm>
          <a:prstGeom prst="rect">
            <a:avLst/>
          </a:prstGeom>
          <a:noFill/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463D0FDC-3BF5-4E9E-8D9A-21FDF60ABA6B}"/>
              </a:ext>
            </a:extLst>
          </p:cNvPr>
          <p:cNvSpPr txBox="1"/>
          <p:nvPr/>
        </p:nvSpPr>
        <p:spPr>
          <a:xfrm rot="21200279">
            <a:off x="485833" y="3078085"/>
            <a:ext cx="902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F0"/>
                </a:solidFill>
              </a:rPr>
              <a:t>WOT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D51EB1C8-A29E-4D48-8AE6-3E621632526A}"/>
              </a:ext>
            </a:extLst>
          </p:cNvPr>
          <p:cNvSpPr txBox="1"/>
          <p:nvPr/>
        </p:nvSpPr>
        <p:spPr>
          <a:xfrm rot="189303">
            <a:off x="3397595" y="3167390"/>
            <a:ext cx="2043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F0"/>
                </a:solidFill>
              </a:rPr>
              <a:t>Voedselbank</a:t>
            </a:r>
          </a:p>
        </p:txBody>
      </p:sp>
      <p:pic>
        <p:nvPicPr>
          <p:cNvPr id="69" name="Afbeelding 68" descr="Afbeelding met licht, tafel, zitten, donker&#10;&#10;Automatisch gegenereerde beschrijving">
            <a:extLst>
              <a:ext uri="{FF2B5EF4-FFF2-40B4-BE49-F238E27FC236}">
                <a16:creationId xmlns:a16="http://schemas.microsoft.com/office/drawing/2014/main" id="{956577AA-7DA0-4FF6-A2A0-5641051843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329" y="1696054"/>
            <a:ext cx="9144000" cy="5527072"/>
          </a:xfrm>
          <a:prstGeom prst="rect">
            <a:avLst/>
          </a:prstGeom>
          <a:noFill/>
        </p:spPr>
      </p:pic>
      <p:sp>
        <p:nvSpPr>
          <p:cNvPr id="37" name="Tekstvak 36">
            <a:extLst>
              <a:ext uri="{FF2B5EF4-FFF2-40B4-BE49-F238E27FC236}">
                <a16:creationId xmlns:a16="http://schemas.microsoft.com/office/drawing/2014/main" id="{D3102AF5-1139-4A52-875B-00ACEE1B3893}"/>
              </a:ext>
            </a:extLst>
          </p:cNvPr>
          <p:cNvSpPr txBox="1"/>
          <p:nvPr/>
        </p:nvSpPr>
        <p:spPr>
          <a:xfrm rot="21266109">
            <a:off x="3482027" y="3726463"/>
            <a:ext cx="1770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F0"/>
                </a:solidFill>
              </a:rPr>
              <a:t>Naaiatelier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2585FD03-6959-42F5-87B3-20CE25CDB9C7}"/>
              </a:ext>
            </a:extLst>
          </p:cNvPr>
          <p:cNvSpPr txBox="1"/>
          <p:nvPr/>
        </p:nvSpPr>
        <p:spPr>
          <a:xfrm rot="368149">
            <a:off x="621252" y="3593430"/>
            <a:ext cx="2359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dirty="0">
                <a:solidFill>
                  <a:srgbClr val="00B0F0"/>
                </a:solidFill>
              </a:rPr>
              <a:t>Huiswerkbegeleiding</a:t>
            </a:r>
            <a:br>
              <a:rPr lang="nl-NL" sz="2000" dirty="0">
                <a:solidFill>
                  <a:srgbClr val="00B0F0"/>
                </a:solidFill>
              </a:rPr>
            </a:br>
            <a:r>
              <a:rPr lang="nl-NL" sz="2000" dirty="0">
                <a:solidFill>
                  <a:srgbClr val="00B0F0"/>
                </a:solidFill>
              </a:rPr>
              <a:t>voor </a:t>
            </a:r>
            <a:r>
              <a:rPr lang="nl-NL" sz="2000" dirty="0" err="1">
                <a:solidFill>
                  <a:srgbClr val="00B0F0"/>
                </a:solidFill>
              </a:rPr>
              <a:t>syriers</a:t>
            </a:r>
            <a:endParaRPr lang="nl-NL" sz="2000" dirty="0">
              <a:solidFill>
                <a:srgbClr val="00B0F0"/>
              </a:solidFill>
            </a:endParaRP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8AD7918D-FC92-4CF4-9DDC-1D6975A6F026}"/>
              </a:ext>
            </a:extLst>
          </p:cNvPr>
          <p:cNvSpPr txBox="1"/>
          <p:nvPr/>
        </p:nvSpPr>
        <p:spPr>
          <a:xfrm rot="21255250">
            <a:off x="465047" y="4576937"/>
            <a:ext cx="24624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800" dirty="0">
                <a:solidFill>
                  <a:srgbClr val="00B0F0"/>
                </a:solidFill>
              </a:rPr>
              <a:t>Tuinieren voor</a:t>
            </a:r>
            <a:br>
              <a:rPr lang="nl-NL" sz="2800" dirty="0">
                <a:solidFill>
                  <a:srgbClr val="00B0F0"/>
                </a:solidFill>
              </a:rPr>
            </a:br>
            <a:r>
              <a:rPr lang="nl-NL" sz="2800" dirty="0">
                <a:solidFill>
                  <a:srgbClr val="00B0F0"/>
                </a:solidFill>
              </a:rPr>
              <a:t>de voedselbank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DB8D5FDE-B5A7-4F45-BE3C-E736F66B0773}"/>
              </a:ext>
            </a:extLst>
          </p:cNvPr>
          <p:cNvSpPr txBox="1"/>
          <p:nvPr/>
        </p:nvSpPr>
        <p:spPr>
          <a:xfrm>
            <a:off x="499143" y="5757409"/>
            <a:ext cx="3183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F0"/>
                </a:solidFill>
              </a:rPr>
              <a:t>Scouting Tono-groep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02D4A223-5024-4DDA-904F-65607DF94DFC}"/>
              </a:ext>
            </a:extLst>
          </p:cNvPr>
          <p:cNvSpPr txBox="1"/>
          <p:nvPr/>
        </p:nvSpPr>
        <p:spPr>
          <a:xfrm rot="21284100">
            <a:off x="4592494" y="2358191"/>
            <a:ext cx="166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F0"/>
                </a:solidFill>
              </a:rPr>
              <a:t>Taallessen</a:t>
            </a: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77E1F752-5408-48F5-941A-D1F81F586415}"/>
              </a:ext>
            </a:extLst>
          </p:cNvPr>
          <p:cNvSpPr txBox="1"/>
          <p:nvPr/>
        </p:nvSpPr>
        <p:spPr>
          <a:xfrm rot="21284100">
            <a:off x="4699003" y="4179650"/>
            <a:ext cx="1509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F0"/>
                </a:solidFill>
              </a:rPr>
              <a:t>Kookclub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A100B23F-617D-481A-8C5D-E9C1A3AC8B72}"/>
              </a:ext>
            </a:extLst>
          </p:cNvPr>
          <p:cNvSpPr txBox="1"/>
          <p:nvPr/>
        </p:nvSpPr>
        <p:spPr>
          <a:xfrm>
            <a:off x="1646390" y="2632288"/>
            <a:ext cx="1972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F0"/>
                </a:solidFill>
              </a:rPr>
              <a:t>Kledingbank</a:t>
            </a:r>
          </a:p>
        </p:txBody>
      </p:sp>
      <p:sp>
        <p:nvSpPr>
          <p:cNvPr id="60" name="Tekstvak 59">
            <a:extLst>
              <a:ext uri="{FF2B5EF4-FFF2-40B4-BE49-F238E27FC236}">
                <a16:creationId xmlns:a16="http://schemas.microsoft.com/office/drawing/2014/main" id="{B1A5FB37-8D93-4831-8007-FF1148DAB767}"/>
              </a:ext>
            </a:extLst>
          </p:cNvPr>
          <p:cNvSpPr txBox="1"/>
          <p:nvPr/>
        </p:nvSpPr>
        <p:spPr>
          <a:xfrm rot="189303">
            <a:off x="320628" y="6089737"/>
            <a:ext cx="2095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50"/>
                </a:solidFill>
              </a:rPr>
              <a:t>Wijkactiviteit</a:t>
            </a:r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3EA43F2A-D4C3-40EC-9141-761E58C9F7A7}"/>
              </a:ext>
            </a:extLst>
          </p:cNvPr>
          <p:cNvSpPr txBox="1"/>
          <p:nvPr/>
        </p:nvSpPr>
        <p:spPr>
          <a:xfrm>
            <a:off x="1615701" y="3158963"/>
            <a:ext cx="1948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50"/>
                </a:solidFill>
              </a:rPr>
              <a:t>Kinderbingo</a:t>
            </a:r>
          </a:p>
        </p:txBody>
      </p:sp>
      <p:sp>
        <p:nvSpPr>
          <p:cNvPr id="62" name="Tekstvak 61">
            <a:extLst>
              <a:ext uri="{FF2B5EF4-FFF2-40B4-BE49-F238E27FC236}">
                <a16:creationId xmlns:a16="http://schemas.microsoft.com/office/drawing/2014/main" id="{137EF0CB-6779-40B8-B02E-D34871C53BB3}"/>
              </a:ext>
            </a:extLst>
          </p:cNvPr>
          <p:cNvSpPr txBox="1"/>
          <p:nvPr/>
        </p:nvSpPr>
        <p:spPr>
          <a:xfrm rot="337346">
            <a:off x="211267" y="4194460"/>
            <a:ext cx="1560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50"/>
                </a:solidFill>
              </a:rPr>
              <a:t>Kaartclub</a:t>
            </a: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82A2AB96-9F15-4488-BE2E-23AB903C58FA}"/>
              </a:ext>
            </a:extLst>
          </p:cNvPr>
          <p:cNvSpPr txBox="1"/>
          <p:nvPr/>
        </p:nvSpPr>
        <p:spPr>
          <a:xfrm rot="337346">
            <a:off x="2703643" y="4787298"/>
            <a:ext cx="1740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50"/>
                </a:solidFill>
              </a:rPr>
              <a:t>Kinderclub</a:t>
            </a:r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251A1892-DB3F-404E-B6B6-F15DA85189C6}"/>
              </a:ext>
            </a:extLst>
          </p:cNvPr>
          <p:cNvSpPr txBox="1"/>
          <p:nvPr/>
        </p:nvSpPr>
        <p:spPr>
          <a:xfrm rot="178394">
            <a:off x="2579849" y="5306681"/>
            <a:ext cx="1006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50"/>
                </a:solidFill>
              </a:rPr>
              <a:t>Bingo</a:t>
            </a:r>
          </a:p>
        </p:txBody>
      </p:sp>
      <p:sp>
        <p:nvSpPr>
          <p:cNvPr id="65" name="Tekstvak 64">
            <a:extLst>
              <a:ext uri="{FF2B5EF4-FFF2-40B4-BE49-F238E27FC236}">
                <a16:creationId xmlns:a16="http://schemas.microsoft.com/office/drawing/2014/main" id="{DBF03465-AAA6-4BCE-84C8-810C21952C9A}"/>
              </a:ext>
            </a:extLst>
          </p:cNvPr>
          <p:cNvSpPr txBox="1"/>
          <p:nvPr/>
        </p:nvSpPr>
        <p:spPr>
          <a:xfrm rot="337346">
            <a:off x="2958065" y="4395787"/>
            <a:ext cx="1320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 dirty="0" err="1">
                <a:solidFill>
                  <a:srgbClr val="00B050"/>
                </a:solidFill>
              </a:rPr>
              <a:t>Kids</a:t>
            </a:r>
            <a:r>
              <a:rPr lang="nl-NL" sz="1400" dirty="0">
                <a:solidFill>
                  <a:srgbClr val="00B050"/>
                </a:solidFill>
              </a:rPr>
              <a:t> Groenoord</a:t>
            </a:r>
            <a:br>
              <a:rPr lang="nl-NL" sz="1400" dirty="0">
                <a:solidFill>
                  <a:srgbClr val="00B050"/>
                </a:solidFill>
              </a:rPr>
            </a:br>
            <a:r>
              <a:rPr lang="nl-NL" sz="1400" dirty="0">
                <a:solidFill>
                  <a:srgbClr val="00B050"/>
                </a:solidFill>
              </a:rPr>
              <a:t>Zuid</a:t>
            </a:r>
          </a:p>
        </p:txBody>
      </p:sp>
    </p:spTree>
    <p:extLst>
      <p:ext uri="{BB962C8B-B14F-4D97-AF65-F5344CB8AC3E}">
        <p14:creationId xmlns:p14="http://schemas.microsoft.com/office/powerpoint/2010/main" val="210903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7.40741E-7 L 0.30225 0.43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52" y="2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 L 0.11962 0.425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2" y="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2.96296E-6 L 0.60556 0.0296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74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1842 -0.2407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19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00278 L -0.02101 -0.1386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0375 -0.341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-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1.11111E-6 L 0.00052 -0.321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L -0.146 -0.3034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9" y="-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34861 -0.1233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1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7 L 0.15348 -0.434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91" y="-2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59259E-6 L 0.29358 -0.6694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0" y="-3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3.33333E-6 L -0.31944 -0.1685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0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01476 -0.6858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" y="-3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7" grpId="0"/>
      <p:bldP spid="47" grpId="0"/>
      <p:bldP spid="50" grpId="0"/>
      <p:bldP spid="52" grpId="0"/>
      <p:bldP spid="55" grpId="0"/>
      <p:bldP spid="60" grpId="0"/>
      <p:bldP spid="62" grpId="0"/>
      <p:bldP spid="63" grpId="0"/>
      <p:bldP spid="64" grpId="0"/>
      <p:bldP spid="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081167-FC38-44BA-A8D4-AB907F890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Visie van Belangengroep Landvreugd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574C22-B8EC-4A83-B314-F9140AB20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67249"/>
          </a:xfrm>
        </p:spPr>
        <p:txBody>
          <a:bodyPr>
            <a:normAutofit/>
          </a:bodyPr>
          <a:lstStyle/>
          <a:p>
            <a:r>
              <a:rPr lang="nl-NL" dirty="0"/>
              <a:t>Verdeel instanties in groepen</a:t>
            </a:r>
          </a:p>
          <a:p>
            <a:pPr lvl="1"/>
            <a:r>
              <a:rPr lang="nl-NL" dirty="0">
                <a:solidFill>
                  <a:schemeClr val="accent4">
                    <a:lumMod val="75000"/>
                  </a:schemeClr>
                </a:solidFill>
              </a:rPr>
              <a:t>24x7 ruimte versus “zaal voor een uurtje”</a:t>
            </a:r>
          </a:p>
          <a:p>
            <a:r>
              <a:rPr lang="nl-NL" dirty="0"/>
              <a:t>Gemeente wil geen coördinerende rol</a:t>
            </a:r>
          </a:p>
          <a:p>
            <a:r>
              <a:rPr lang="nl-NL" dirty="0"/>
              <a:t>Scouting Tono-groep kan en wil </a:t>
            </a:r>
            <a:br>
              <a:rPr lang="nl-NL" dirty="0"/>
            </a:br>
            <a:r>
              <a:rPr lang="nl-NL" dirty="0"/>
              <a:t>multifunctioneel ruimtegebruik </a:t>
            </a:r>
            <a:br>
              <a:rPr lang="nl-NL" dirty="0"/>
            </a:br>
            <a:r>
              <a:rPr lang="nl-NL" dirty="0"/>
              <a:t>coördineren</a:t>
            </a:r>
          </a:p>
          <a:p>
            <a:r>
              <a:rPr lang="nl-NL" dirty="0"/>
              <a:t>Deel boerderij in eigendom bij </a:t>
            </a:r>
            <a:br>
              <a:rPr lang="nl-NL" dirty="0"/>
            </a:br>
            <a:r>
              <a:rPr lang="nl-NL" dirty="0"/>
              <a:t>Scouting Tono-groep</a:t>
            </a:r>
          </a:p>
          <a:p>
            <a:r>
              <a:rPr lang="nl-NL" dirty="0"/>
              <a:t>Lage huurkosten voor</a:t>
            </a:r>
            <a:br>
              <a:rPr lang="nl-NL" dirty="0"/>
            </a:br>
            <a:r>
              <a:rPr lang="nl-NL" dirty="0"/>
              <a:t>maatschappelijke organisaties</a:t>
            </a:r>
          </a:p>
        </p:txBody>
      </p:sp>
    </p:spTree>
    <p:extLst>
      <p:ext uri="{BB962C8B-B14F-4D97-AF65-F5344CB8AC3E}">
        <p14:creationId xmlns:p14="http://schemas.microsoft.com/office/powerpoint/2010/main" val="21225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A75229-D522-4038-B508-7DACD0F99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>
                <a:solidFill>
                  <a:srgbClr val="7030A0"/>
                </a:solidFill>
              </a:rPr>
              <a:t>Boerderij Landvreugd</a:t>
            </a:r>
            <a:br>
              <a:rPr lang="nl-NL" b="1" dirty="0">
                <a:solidFill>
                  <a:srgbClr val="7030A0"/>
                </a:solidFill>
              </a:rPr>
            </a:br>
            <a:r>
              <a:rPr lang="nl-NL" sz="2400" b="1" dirty="0">
                <a:solidFill>
                  <a:srgbClr val="FFFF00"/>
                </a:solidFill>
              </a:rPr>
              <a:t>als middelpunt van de wijk?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AF7152-7295-415C-AEA3-1516DE3DF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6641283" cy="4351338"/>
          </a:xfrm>
        </p:spPr>
        <p:txBody>
          <a:bodyPr/>
          <a:lstStyle/>
          <a:p>
            <a:r>
              <a:rPr lang="nl-NL" dirty="0"/>
              <a:t>Even voorstellen</a:t>
            </a:r>
          </a:p>
          <a:p>
            <a:r>
              <a:rPr lang="nl-NL" dirty="0"/>
              <a:t>Een zeer historisch gebouw</a:t>
            </a:r>
          </a:p>
          <a:p>
            <a:r>
              <a:rPr lang="nl-NL" dirty="0"/>
              <a:t>Wensen uit de wijk/gemeente</a:t>
            </a:r>
          </a:p>
          <a:p>
            <a:r>
              <a:rPr lang="nl-NL" dirty="0"/>
              <a:t>De visie van Belangengroep Landvreugd:</a:t>
            </a:r>
          </a:p>
          <a:p>
            <a:pPr marL="0" indent="0" algn="ctr">
              <a:buNone/>
            </a:pPr>
            <a:r>
              <a:rPr lang="nl-NL" i="1" dirty="0"/>
              <a:t>Boerderij landvreugd als</a:t>
            </a:r>
            <a:br>
              <a:rPr lang="nl-NL" i="1" dirty="0"/>
            </a:br>
            <a:r>
              <a:rPr lang="nl-NL" i="1" dirty="0"/>
              <a:t>middelpunt van de wijk</a:t>
            </a:r>
            <a:endParaRPr lang="nl-NL" dirty="0"/>
          </a:p>
          <a:p>
            <a:r>
              <a:rPr lang="nl-NL" dirty="0"/>
              <a:t>Recente ontwikkelingen</a:t>
            </a:r>
          </a:p>
        </p:txBody>
      </p:sp>
    </p:spTree>
    <p:extLst>
      <p:ext uri="{BB962C8B-B14F-4D97-AF65-F5344CB8AC3E}">
        <p14:creationId xmlns:p14="http://schemas.microsoft.com/office/powerpoint/2010/main" val="396283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CB8F03-7266-41A8-AF88-BA9DA0DFE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Alternatieven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984B6DB0-10E8-4C7C-8725-E40FC8FB88B8}"/>
              </a:ext>
            </a:extLst>
          </p:cNvPr>
          <p:cNvGrpSpPr/>
          <p:nvPr/>
        </p:nvGrpSpPr>
        <p:grpSpPr>
          <a:xfrm>
            <a:off x="-195246" y="739002"/>
            <a:ext cx="9110779" cy="6572321"/>
            <a:chOff x="-195246" y="739002"/>
            <a:chExt cx="9110779" cy="6572321"/>
          </a:xfrm>
        </p:grpSpPr>
        <p:sp>
          <p:nvSpPr>
            <p:cNvPr id="7" name="Trapezium 6">
              <a:extLst>
                <a:ext uri="{FF2B5EF4-FFF2-40B4-BE49-F238E27FC236}">
                  <a16:creationId xmlns:a16="http://schemas.microsoft.com/office/drawing/2014/main" id="{7CC52073-6AF4-430A-9AE5-E8538BC8B1F5}"/>
                </a:ext>
              </a:extLst>
            </p:cNvPr>
            <p:cNvSpPr/>
            <p:nvPr/>
          </p:nvSpPr>
          <p:spPr>
            <a:xfrm rot="3794005">
              <a:off x="-297799" y="3882859"/>
              <a:ext cx="3531017" cy="3325911"/>
            </a:xfrm>
            <a:prstGeom prst="trapezoid">
              <a:avLst>
                <a:gd name="adj" fmla="val 584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7DA8DE62-D2CF-4871-A2B9-A388B2964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250" y="739002"/>
              <a:ext cx="6915283" cy="5524607"/>
            </a:xfrm>
            <a:prstGeom prst="rect">
              <a:avLst/>
            </a:prstGeom>
          </p:spPr>
        </p:pic>
      </p:grpSp>
      <p:sp>
        <p:nvSpPr>
          <p:cNvPr id="9" name="Tekstballon: ovaal 8">
            <a:extLst>
              <a:ext uri="{FF2B5EF4-FFF2-40B4-BE49-F238E27FC236}">
                <a16:creationId xmlns:a16="http://schemas.microsoft.com/office/drawing/2014/main" id="{E7B9DBC4-6C7A-4290-959D-1DBCA4C1BE06}"/>
              </a:ext>
            </a:extLst>
          </p:cNvPr>
          <p:cNvSpPr/>
          <p:nvPr/>
        </p:nvSpPr>
        <p:spPr>
          <a:xfrm>
            <a:off x="2305050" y="1690689"/>
            <a:ext cx="2266950" cy="1038225"/>
          </a:xfrm>
          <a:prstGeom prst="wedgeEllipseCallout">
            <a:avLst>
              <a:gd name="adj1" fmla="val 77178"/>
              <a:gd name="adj2" fmla="val 9950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b="1" dirty="0">
                <a:solidFill>
                  <a:srgbClr val="6FAFCF"/>
                </a:solidFill>
              </a:rPr>
              <a:t>Visie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A9F91A3-3E99-4E6E-8F79-4FA7C7DE2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833" y="2064565"/>
            <a:ext cx="1871634" cy="150584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B585946-E743-4D51-821C-AF1198AFA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583" y="2817486"/>
            <a:ext cx="1871634" cy="1505843"/>
          </a:xfrm>
          <a:prstGeom prst="rect">
            <a:avLst/>
          </a:prstGeom>
        </p:spPr>
      </p:pic>
      <p:sp>
        <p:nvSpPr>
          <p:cNvPr id="13" name="Tekstballon: ovaal 12">
            <a:extLst>
              <a:ext uri="{FF2B5EF4-FFF2-40B4-BE49-F238E27FC236}">
                <a16:creationId xmlns:a16="http://schemas.microsoft.com/office/drawing/2014/main" id="{21746D26-9CCC-407A-94FA-950F86527B34}"/>
              </a:ext>
            </a:extLst>
          </p:cNvPr>
          <p:cNvSpPr/>
          <p:nvPr/>
        </p:nvSpPr>
        <p:spPr>
          <a:xfrm>
            <a:off x="6819900" y="365126"/>
            <a:ext cx="2266950" cy="1038225"/>
          </a:xfrm>
          <a:prstGeom prst="wedgeEllipseCallout">
            <a:avLst>
              <a:gd name="adj1" fmla="val -16100"/>
              <a:gd name="adj2" fmla="val 185738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>
                <a:solidFill>
                  <a:srgbClr val="6FAFCF"/>
                </a:solidFill>
              </a:rPr>
              <a:t>Alternatief 1:</a:t>
            </a:r>
            <a:br>
              <a:rPr lang="nl-NL" sz="1600" b="1" dirty="0">
                <a:solidFill>
                  <a:srgbClr val="6FAFCF"/>
                </a:solidFill>
              </a:rPr>
            </a:br>
            <a:r>
              <a:rPr lang="nl-NL" sz="1600" dirty="0">
                <a:solidFill>
                  <a:srgbClr val="6FAFCF"/>
                </a:solidFill>
              </a:rPr>
              <a:t>Nieuwbouw op het terrein</a:t>
            </a:r>
          </a:p>
        </p:txBody>
      </p:sp>
      <p:sp>
        <p:nvSpPr>
          <p:cNvPr id="14" name="Tekstballon: ovaal 13">
            <a:extLst>
              <a:ext uri="{FF2B5EF4-FFF2-40B4-BE49-F238E27FC236}">
                <a16:creationId xmlns:a16="http://schemas.microsoft.com/office/drawing/2014/main" id="{3797AB2D-5163-4E3C-9431-1BFD5A32B38C}"/>
              </a:ext>
            </a:extLst>
          </p:cNvPr>
          <p:cNvSpPr/>
          <p:nvPr/>
        </p:nvSpPr>
        <p:spPr>
          <a:xfrm>
            <a:off x="6648583" y="4178092"/>
            <a:ext cx="2266950" cy="1038225"/>
          </a:xfrm>
          <a:prstGeom prst="wedgeEllipseCallout">
            <a:avLst>
              <a:gd name="adj1" fmla="val -47192"/>
              <a:gd name="adj2" fmla="val -114262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>
                <a:solidFill>
                  <a:srgbClr val="6FAFCF"/>
                </a:solidFill>
              </a:rPr>
              <a:t>Op verzoek van gemeente </a:t>
            </a:r>
            <a:r>
              <a:rPr lang="nl-NL" sz="1600" b="1" dirty="0">
                <a:solidFill>
                  <a:srgbClr val="6FAFCF"/>
                </a:solidFill>
              </a:rPr>
              <a:t>Alternatief 2:</a:t>
            </a:r>
            <a:br>
              <a:rPr lang="nl-NL" sz="1600" b="1" dirty="0">
                <a:solidFill>
                  <a:srgbClr val="6FAFCF"/>
                </a:solidFill>
              </a:rPr>
            </a:br>
            <a:r>
              <a:rPr lang="nl-NL" sz="1600" dirty="0">
                <a:solidFill>
                  <a:srgbClr val="6FAFCF"/>
                </a:solidFill>
              </a:rPr>
              <a:t>Herbouw</a:t>
            </a:r>
          </a:p>
        </p:txBody>
      </p:sp>
    </p:spTree>
    <p:extLst>
      <p:ext uri="{BB962C8B-B14F-4D97-AF65-F5344CB8AC3E}">
        <p14:creationId xmlns:p14="http://schemas.microsoft.com/office/powerpoint/2010/main" val="25910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C3B2454-3994-4D0F-86FD-B56C23BD00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gras, buiten, veld, oud&#10;&#10;Automatisch gegenereerde beschrijving">
            <a:extLst>
              <a:ext uri="{FF2B5EF4-FFF2-40B4-BE49-F238E27FC236}">
                <a16:creationId xmlns:a16="http://schemas.microsoft.com/office/drawing/2014/main" id="{B3FD740A-C03D-42BF-BFCF-9F6C7FC7BE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/>
          <a:stretch/>
        </p:blipFill>
        <p:spPr>
          <a:xfrm>
            <a:off x="4333875" y="47626"/>
            <a:ext cx="608365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50D58E6-C512-4620-8DEC-F60025A0C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38" y="1736727"/>
            <a:ext cx="5224462" cy="2852737"/>
          </a:xfrm>
        </p:spPr>
        <p:txBody>
          <a:bodyPr>
            <a:normAutofit/>
          </a:bodyPr>
          <a:lstStyle/>
          <a:p>
            <a:r>
              <a:rPr lang="nl-NL" sz="5000" dirty="0"/>
              <a:t>Recente</a:t>
            </a:r>
            <a:br>
              <a:rPr lang="nl-NL" sz="5000" dirty="0"/>
            </a:br>
            <a:r>
              <a:rPr lang="nl-NL" sz="5000" dirty="0"/>
              <a:t>ontwikkelingen</a:t>
            </a:r>
          </a:p>
        </p:txBody>
      </p:sp>
    </p:spTree>
    <p:extLst>
      <p:ext uri="{BB962C8B-B14F-4D97-AF65-F5344CB8AC3E}">
        <p14:creationId xmlns:p14="http://schemas.microsoft.com/office/powerpoint/2010/main" val="382973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081167-FC38-44BA-A8D4-AB907F890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Recente ontwikkelingen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574C22-B8EC-4A83-B314-F9140AB20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67249"/>
          </a:xfrm>
        </p:spPr>
        <p:txBody>
          <a:bodyPr>
            <a:normAutofit/>
          </a:bodyPr>
          <a:lstStyle/>
          <a:p>
            <a:r>
              <a:rPr lang="nl-NL" dirty="0"/>
              <a:t>Rapport Vastgoed “Adviesrapport boerderij Landvreugd”</a:t>
            </a:r>
          </a:p>
          <a:p>
            <a:r>
              <a:rPr lang="nl-NL" dirty="0"/>
              <a:t>Scouting Tono-groep komt hier bijna niet in voor</a:t>
            </a:r>
          </a:p>
          <a:p>
            <a:r>
              <a:rPr lang="nl-NL" dirty="0"/>
              <a:t>Uitgenodigd voor reactie</a:t>
            </a:r>
          </a:p>
          <a:p>
            <a:r>
              <a:rPr lang="nl-NL" dirty="0">
                <a:solidFill>
                  <a:schemeClr val="accent4">
                    <a:lumMod val="75000"/>
                  </a:schemeClr>
                </a:solidFill>
              </a:rPr>
              <a:t>Geen herbouw</a:t>
            </a:r>
          </a:p>
          <a:p>
            <a:r>
              <a:rPr lang="nl-NL" dirty="0">
                <a:solidFill>
                  <a:schemeClr val="accent4">
                    <a:lumMod val="75000"/>
                  </a:schemeClr>
                </a:solidFill>
              </a:rPr>
              <a:t>Boerderij commercieel verkopen</a:t>
            </a:r>
          </a:p>
          <a:p>
            <a:r>
              <a:rPr lang="nl-NL" dirty="0">
                <a:solidFill>
                  <a:schemeClr val="accent4">
                    <a:lumMod val="75000"/>
                  </a:schemeClr>
                </a:solidFill>
              </a:rPr>
              <a:t>Geen nieuwbouw op terrein</a:t>
            </a:r>
          </a:p>
          <a:p>
            <a:r>
              <a:rPr lang="nl-NL" dirty="0">
                <a:solidFill>
                  <a:schemeClr val="accent4">
                    <a:lumMod val="75000"/>
                  </a:schemeClr>
                </a:solidFill>
              </a:rPr>
              <a:t>Weinig steun van gemeente</a:t>
            </a:r>
          </a:p>
        </p:txBody>
      </p:sp>
    </p:spTree>
    <p:extLst>
      <p:ext uri="{BB962C8B-B14F-4D97-AF65-F5344CB8AC3E}">
        <p14:creationId xmlns:p14="http://schemas.microsoft.com/office/powerpoint/2010/main" val="81316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apezium 5">
            <a:extLst>
              <a:ext uri="{FF2B5EF4-FFF2-40B4-BE49-F238E27FC236}">
                <a16:creationId xmlns:a16="http://schemas.microsoft.com/office/drawing/2014/main" id="{1DFA3AE3-E409-4A00-9739-2CCB2FEDC592}"/>
              </a:ext>
            </a:extLst>
          </p:cNvPr>
          <p:cNvSpPr/>
          <p:nvPr/>
        </p:nvSpPr>
        <p:spPr>
          <a:xfrm rot="3794005">
            <a:off x="-409579" y="3783141"/>
            <a:ext cx="3175259" cy="3325911"/>
          </a:xfrm>
          <a:prstGeom prst="trapezoid">
            <a:avLst>
              <a:gd name="adj" fmla="val 584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FB28A0-744D-48B9-BC40-70DA4C28E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Vragen?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2A2E83D-4942-45F1-9440-8118ACE6C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347" y="1128971"/>
            <a:ext cx="6148707" cy="491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85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buiten, gebouw, licht, verkeer&#10;&#10;Automatisch gegenereerde beschrijving">
            <a:extLst>
              <a:ext uri="{FF2B5EF4-FFF2-40B4-BE49-F238E27FC236}">
                <a16:creationId xmlns:a16="http://schemas.microsoft.com/office/drawing/2014/main" id="{90AE30ED-1526-4C76-861B-5B81C85D0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76" y="1448144"/>
            <a:ext cx="3357948" cy="461230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E95033F-242D-4727-86A6-4A201ABA1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b="1" dirty="0">
                <a:solidFill>
                  <a:srgbClr val="7030A0"/>
                </a:solidFill>
              </a:rPr>
              <a:t>Even voorstellen…</a:t>
            </a:r>
          </a:p>
        </p:txBody>
      </p:sp>
      <p:pic>
        <p:nvPicPr>
          <p:cNvPr id="7" name="Afbeelding 6" descr="Afbeelding met voedsel, teken&#10;&#10;Automatisch gegenereerde beschrijving">
            <a:extLst>
              <a:ext uri="{FF2B5EF4-FFF2-40B4-BE49-F238E27FC236}">
                <a16:creationId xmlns:a16="http://schemas.microsoft.com/office/drawing/2014/main" id="{BED877F6-20A7-4CA5-BC2F-2D6C772B4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2" y="1530035"/>
            <a:ext cx="1615722" cy="2423925"/>
          </a:xfrm>
          <a:prstGeom prst="rect">
            <a:avLst/>
          </a:prstGeom>
        </p:spPr>
      </p:pic>
      <p:pic>
        <p:nvPicPr>
          <p:cNvPr id="1026" name="Picture 2" descr="Afbeeldingsresultaat voor tuinieren voor de voedselbank schiedam">
            <a:extLst>
              <a:ext uri="{FF2B5EF4-FFF2-40B4-BE49-F238E27FC236}">
                <a16:creationId xmlns:a16="http://schemas.microsoft.com/office/drawing/2014/main" id="{767A713B-CBBE-4942-9CB6-3B3978C2F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599" y="1434427"/>
            <a:ext cx="3600450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13" descr="Afbeelding met teken, voedsel&#10;&#10;Automatisch gegenereerde beschrijving">
            <a:extLst>
              <a:ext uri="{FF2B5EF4-FFF2-40B4-BE49-F238E27FC236}">
                <a16:creationId xmlns:a16="http://schemas.microsoft.com/office/drawing/2014/main" id="{A148E46F-1112-4753-93D1-5FE460DD35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124" y="4393170"/>
            <a:ext cx="2629129" cy="1892973"/>
          </a:xfrm>
          <a:prstGeom prst="rect">
            <a:avLst/>
          </a:prstGeom>
        </p:spPr>
      </p:pic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A74F0655-C222-4F06-A10A-BE46BDA03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13" y="4433172"/>
            <a:ext cx="2302502" cy="2297305"/>
          </a:xfrm>
          <a:prstGeom prst="rect">
            <a:avLst/>
          </a:prstGeom>
        </p:spPr>
      </p:pic>
      <p:pic>
        <p:nvPicPr>
          <p:cNvPr id="15" name="Afbeelding 14" descr="Afbeelding met tekening&#10;&#10;Automatisch gegenereerde beschrijving">
            <a:extLst>
              <a:ext uri="{FF2B5EF4-FFF2-40B4-BE49-F238E27FC236}">
                <a16:creationId xmlns:a16="http://schemas.microsoft.com/office/drawing/2014/main" id="{6F11508B-29FC-4800-A3B5-E8C705B28A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35" y="5072147"/>
            <a:ext cx="928014" cy="346039"/>
          </a:xfrm>
          <a:prstGeom prst="rect">
            <a:avLst/>
          </a:prstGeom>
        </p:spPr>
      </p:pic>
      <p:pic>
        <p:nvPicPr>
          <p:cNvPr id="17" name="Afbeelding 16" descr="Afbeelding met bord, voedsel, teken, tekening&#10;&#10;Automatisch gegenereerde beschrijving">
            <a:extLst>
              <a:ext uri="{FF2B5EF4-FFF2-40B4-BE49-F238E27FC236}">
                <a16:creationId xmlns:a16="http://schemas.microsoft.com/office/drawing/2014/main" id="{976D8DA0-4656-439F-86AD-3C2F7CC056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81" y="5485654"/>
            <a:ext cx="1200650" cy="40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0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41A8E0-9E46-4684-BEBE-667AA28C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5123"/>
            <a:ext cx="7886700" cy="1325563"/>
          </a:xfrm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rgbClr val="7030A0"/>
                </a:solidFill>
              </a:rPr>
              <a:t>Een zeer historisch gebouw…</a:t>
            </a:r>
          </a:p>
        </p:txBody>
      </p:sp>
      <p:pic>
        <p:nvPicPr>
          <p:cNvPr id="4" name="Afbeelding 3" descr="Afbeelding met buiten, houten, gebouw, water&#10;&#10;Automatisch gegenereerde beschrijving">
            <a:extLst>
              <a:ext uri="{FF2B5EF4-FFF2-40B4-BE49-F238E27FC236}">
                <a16:creationId xmlns:a16="http://schemas.microsoft.com/office/drawing/2014/main" id="{C8E031B4-969F-4D1E-855C-7B32D1028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395"/>
            <a:ext cx="2776396" cy="396628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2DF3303-02FF-49E1-8FEB-5498D3F484A0}"/>
              </a:ext>
            </a:extLst>
          </p:cNvPr>
          <p:cNvSpPr txBox="1"/>
          <p:nvPr/>
        </p:nvSpPr>
        <p:spPr>
          <a:xfrm>
            <a:off x="3874884" y="1229024"/>
            <a:ext cx="2389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rgbClr val="0070C0"/>
                </a:solidFill>
              </a:rPr>
              <a:t>Gebouwd in 1905</a:t>
            </a:r>
          </a:p>
        </p:txBody>
      </p:sp>
      <p:pic>
        <p:nvPicPr>
          <p:cNvPr id="7" name="Afbeelding 6" descr="Afbeelding met gras, buiten, veld, oud&#10;&#10;Automatisch gegenereerde beschrijving">
            <a:extLst>
              <a:ext uri="{FF2B5EF4-FFF2-40B4-BE49-F238E27FC236}">
                <a16:creationId xmlns:a16="http://schemas.microsoft.com/office/drawing/2014/main" id="{9114ADC8-F03F-4BD0-9519-942ABE671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1" y="1652859"/>
            <a:ext cx="4122384" cy="404142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9725535-EF8F-4E2A-B54D-095CCE47B09C}"/>
              </a:ext>
            </a:extLst>
          </p:cNvPr>
          <p:cNvSpPr txBox="1"/>
          <p:nvPr/>
        </p:nvSpPr>
        <p:spPr>
          <a:xfrm>
            <a:off x="4484521" y="1690689"/>
            <a:ext cx="2808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rgbClr val="0070C0"/>
                </a:solidFill>
              </a:rPr>
              <a:t>Kaasboerdij in Kethel</a:t>
            </a:r>
          </a:p>
        </p:txBody>
      </p:sp>
      <p:pic>
        <p:nvPicPr>
          <p:cNvPr id="11" name="Afbeelding 10" descr="Afbeelding met tekst, kaart&#10;&#10;Automatisch gegenereerde beschrijving">
            <a:extLst>
              <a:ext uri="{FF2B5EF4-FFF2-40B4-BE49-F238E27FC236}">
                <a16:creationId xmlns:a16="http://schemas.microsoft.com/office/drawing/2014/main" id="{D8615CD9-486A-4CE9-B754-13AA380F39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13955" r="50958" b="1627"/>
          <a:stretch/>
        </p:blipFill>
        <p:spPr>
          <a:xfrm>
            <a:off x="944616" y="2397756"/>
            <a:ext cx="3539906" cy="376707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B8176AEA-7177-486F-BBC7-1D43A97EB728}"/>
              </a:ext>
            </a:extLst>
          </p:cNvPr>
          <p:cNvSpPr txBox="1"/>
          <p:nvPr/>
        </p:nvSpPr>
        <p:spPr>
          <a:xfrm>
            <a:off x="4673220" y="2383186"/>
            <a:ext cx="3311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rgbClr val="0070C0"/>
                </a:solidFill>
              </a:rPr>
              <a:t>1960: bouw rijksweg A20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56794EA-DB54-4288-A35E-5BEDED0CD567}"/>
              </a:ext>
            </a:extLst>
          </p:cNvPr>
          <p:cNvSpPr txBox="1"/>
          <p:nvPr/>
        </p:nvSpPr>
        <p:spPr>
          <a:xfrm>
            <a:off x="5106275" y="3060687"/>
            <a:ext cx="3814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070C0"/>
                </a:solidFill>
              </a:rPr>
              <a:t>1964: Padvindsters Tono-groep in Koetshuis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AEB7287-B850-4511-8275-9421D740B571}"/>
              </a:ext>
            </a:extLst>
          </p:cNvPr>
          <p:cNvSpPr txBox="1"/>
          <p:nvPr/>
        </p:nvSpPr>
        <p:spPr>
          <a:xfrm>
            <a:off x="5106275" y="3963142"/>
            <a:ext cx="3642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070C0"/>
                </a:solidFill>
              </a:rPr>
              <a:t>Boerin bleef in woonhuis wonen tot 1995</a:t>
            </a:r>
          </a:p>
        </p:txBody>
      </p:sp>
      <p:pic>
        <p:nvPicPr>
          <p:cNvPr id="19" name="Afbeelding 18" descr="Afbeelding met buiten, gras, foto, poseren&#10;&#10;Automatisch gegenereerde beschrijving">
            <a:extLst>
              <a:ext uri="{FF2B5EF4-FFF2-40B4-BE49-F238E27FC236}">
                <a16:creationId xmlns:a16="http://schemas.microsoft.com/office/drawing/2014/main" id="{7FCB8EEC-40E9-4EA6-8E03-9A9733B88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26" y="2754927"/>
            <a:ext cx="3569354" cy="380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5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12" grpId="0"/>
      <p:bldP spid="12" grpId="1"/>
      <p:bldP spid="15" grpId="0"/>
      <p:bldP spid="15" grpId="1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41A8E0-9E46-4684-BEBE-667AA28C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5123"/>
            <a:ext cx="7886700" cy="1325563"/>
          </a:xfrm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rgbClr val="7030A0"/>
                </a:solidFill>
              </a:rPr>
              <a:t>Een zeer historisch gebouw…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2DF3303-02FF-49E1-8FEB-5498D3F484A0}"/>
              </a:ext>
            </a:extLst>
          </p:cNvPr>
          <p:cNvSpPr txBox="1"/>
          <p:nvPr/>
        </p:nvSpPr>
        <p:spPr>
          <a:xfrm>
            <a:off x="3874884" y="1229024"/>
            <a:ext cx="3588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rgbClr val="0070C0"/>
                </a:solidFill>
              </a:rPr>
              <a:t>1970: Opening wijkgebouw</a:t>
            </a:r>
          </a:p>
        </p:txBody>
      </p:sp>
      <p:pic>
        <p:nvPicPr>
          <p:cNvPr id="6" name="Afbeelding 5" descr="Afbeelding met buiten, gras, man, groep&#10;&#10;Automatisch gegenereerde beschrijving">
            <a:extLst>
              <a:ext uri="{FF2B5EF4-FFF2-40B4-BE49-F238E27FC236}">
                <a16:creationId xmlns:a16="http://schemas.microsoft.com/office/drawing/2014/main" id="{32962372-7B75-455C-BA69-79733E94A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529"/>
            <a:ext cx="3458424" cy="2618365"/>
          </a:xfrm>
          <a:prstGeom prst="rect">
            <a:avLst/>
          </a:prstGeom>
        </p:spPr>
      </p:pic>
      <p:pic>
        <p:nvPicPr>
          <p:cNvPr id="10" name="Afbeelding 9" descr="Afbeelding met buiten, persoon, foto, gebouw&#10;&#10;Automatisch gegenereerde beschrijving">
            <a:extLst>
              <a:ext uri="{FF2B5EF4-FFF2-40B4-BE49-F238E27FC236}">
                <a16:creationId xmlns:a16="http://schemas.microsoft.com/office/drawing/2014/main" id="{67471717-E10C-4CBC-AEF1-E689FCA4D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20" y="1866478"/>
            <a:ext cx="3450316" cy="2546333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3C485D2B-F624-4727-9D4B-B3C999817E76}"/>
              </a:ext>
            </a:extLst>
          </p:cNvPr>
          <p:cNvSpPr txBox="1"/>
          <p:nvPr/>
        </p:nvSpPr>
        <p:spPr>
          <a:xfrm>
            <a:off x="4289257" y="1861256"/>
            <a:ext cx="2276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rgbClr val="0070C0"/>
                </a:solidFill>
              </a:rPr>
              <a:t>Tegelijk feestzaal</a:t>
            </a:r>
          </a:p>
        </p:txBody>
      </p:sp>
      <p:pic>
        <p:nvPicPr>
          <p:cNvPr id="14" name="Afbeelding 13" descr="Afbeelding met buiten, persoon, gebouw, mensen&#10;&#10;Automatisch gegenereerde beschrijving">
            <a:extLst>
              <a:ext uri="{FF2B5EF4-FFF2-40B4-BE49-F238E27FC236}">
                <a16:creationId xmlns:a16="http://schemas.microsoft.com/office/drawing/2014/main" id="{EF660141-F738-4DA0-8BD1-75A76FD79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98" y="2703976"/>
            <a:ext cx="3452655" cy="2546333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4989BF1D-58D3-4B9D-9D1E-54795FF17F98}"/>
              </a:ext>
            </a:extLst>
          </p:cNvPr>
          <p:cNvSpPr txBox="1"/>
          <p:nvPr/>
        </p:nvSpPr>
        <p:spPr>
          <a:xfrm>
            <a:off x="4949218" y="2783199"/>
            <a:ext cx="3029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rgbClr val="0070C0"/>
                </a:solidFill>
              </a:rPr>
              <a:t>Vanaf ‘80: Jeugdtuinen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7F4D4346-35BB-4E53-9A73-0CD89003F743}"/>
              </a:ext>
            </a:extLst>
          </p:cNvPr>
          <p:cNvSpPr txBox="1"/>
          <p:nvPr/>
        </p:nvSpPr>
        <p:spPr>
          <a:xfrm>
            <a:off x="4938662" y="3098558"/>
            <a:ext cx="4087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rgbClr val="0070C0"/>
                </a:solidFill>
              </a:rPr>
              <a:t>Later “Tuinieren voor ouderen”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9A2CFB6E-91E3-4F67-99D4-E93A5D43A70A}"/>
              </a:ext>
            </a:extLst>
          </p:cNvPr>
          <p:cNvSpPr txBox="1"/>
          <p:nvPr/>
        </p:nvSpPr>
        <p:spPr>
          <a:xfrm>
            <a:off x="4946214" y="3450130"/>
            <a:ext cx="4294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070C0"/>
                </a:solidFill>
              </a:rPr>
              <a:t>Sinds 2014: tuinieren voor de voedselbank</a:t>
            </a:r>
          </a:p>
        </p:txBody>
      </p:sp>
    </p:spTree>
    <p:extLst>
      <p:ext uri="{BB962C8B-B14F-4D97-AF65-F5344CB8AC3E}">
        <p14:creationId xmlns:p14="http://schemas.microsoft.com/office/powerpoint/2010/main" val="172806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7" grpId="0"/>
      <p:bldP spid="17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41A8E0-9E46-4684-BEBE-667AA28C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5123"/>
            <a:ext cx="7886700" cy="1325563"/>
          </a:xfrm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rgbClr val="7030A0"/>
                </a:solidFill>
              </a:rPr>
              <a:t>Een zeer historisch gebouw…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2DF3303-02FF-49E1-8FEB-5498D3F484A0}"/>
              </a:ext>
            </a:extLst>
          </p:cNvPr>
          <p:cNvSpPr txBox="1"/>
          <p:nvPr/>
        </p:nvSpPr>
        <p:spPr>
          <a:xfrm>
            <a:off x="3976749" y="978412"/>
            <a:ext cx="4382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rgbClr val="0070C0"/>
                </a:solidFill>
              </a:rPr>
              <a:t>Vanaf ± 2009: leegstand boerderij</a:t>
            </a:r>
          </a:p>
        </p:txBody>
      </p:sp>
      <p:pic>
        <p:nvPicPr>
          <p:cNvPr id="4" name="Afbeelding 3" descr="Afbeelding met buiten, sneeuw, huis, gebouw&#10;&#10;Automatisch gegenereerde beschrijving">
            <a:extLst>
              <a:ext uri="{FF2B5EF4-FFF2-40B4-BE49-F238E27FC236}">
                <a16:creationId xmlns:a16="http://schemas.microsoft.com/office/drawing/2014/main" id="{846D636F-4D97-4DF4-B695-B9AB5F28C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5" y="925654"/>
            <a:ext cx="3666228" cy="2503346"/>
          </a:xfrm>
          <a:prstGeom prst="rect">
            <a:avLst/>
          </a:prstGeom>
        </p:spPr>
      </p:pic>
      <p:pic>
        <p:nvPicPr>
          <p:cNvPr id="8" name="Afbeelding 7" descr="Afbeelding met buiten, gras, straat, boom&#10;&#10;Automatisch gegenereerde beschrijving">
            <a:extLst>
              <a:ext uri="{FF2B5EF4-FFF2-40B4-BE49-F238E27FC236}">
                <a16:creationId xmlns:a16="http://schemas.microsoft.com/office/drawing/2014/main" id="{93B5A41A-8EC7-4C57-8A2A-24C209285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62" y="1440077"/>
            <a:ext cx="3678866" cy="2787891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5FEA05D-31DD-4E20-9082-0A391889BF66}"/>
              </a:ext>
            </a:extLst>
          </p:cNvPr>
          <p:cNvSpPr txBox="1"/>
          <p:nvPr/>
        </p:nvSpPr>
        <p:spPr>
          <a:xfrm>
            <a:off x="4337376" y="1547268"/>
            <a:ext cx="4579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rgbClr val="0070C0"/>
                </a:solidFill>
              </a:rPr>
              <a:t>2017: Brandstichting in ‘t Koetshuis</a:t>
            </a:r>
          </a:p>
        </p:txBody>
      </p:sp>
      <p:pic>
        <p:nvPicPr>
          <p:cNvPr id="11" name="Afbeelding 10" descr="Afbeelding met buiten, gebouw, hek, gras&#10;&#10;Automatisch gegenereerde beschrijving">
            <a:extLst>
              <a:ext uri="{FF2B5EF4-FFF2-40B4-BE49-F238E27FC236}">
                <a16:creationId xmlns:a16="http://schemas.microsoft.com/office/drawing/2014/main" id="{D8888E59-1459-4AF3-8034-CC648D456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51" y="2008933"/>
            <a:ext cx="3717188" cy="2787891"/>
          </a:xfrm>
          <a:prstGeom prst="rect">
            <a:avLst/>
          </a:prstGeom>
        </p:spPr>
      </p:pic>
      <p:pic>
        <p:nvPicPr>
          <p:cNvPr id="13" name="Afbeelding 12" descr="Afbeelding met gras, buiten, hek, bank&#10;&#10;Automatisch gegenereerde beschrijving">
            <a:extLst>
              <a:ext uri="{FF2B5EF4-FFF2-40B4-BE49-F238E27FC236}">
                <a16:creationId xmlns:a16="http://schemas.microsoft.com/office/drawing/2014/main" id="{B96875F0-B279-4AC4-AEB6-31DBB7CE2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365" y="2412611"/>
            <a:ext cx="3939352" cy="2954514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B456B7EF-F161-4FB3-98B9-5D5B5F366DF9}"/>
              </a:ext>
            </a:extLst>
          </p:cNvPr>
          <p:cNvSpPr txBox="1"/>
          <p:nvPr/>
        </p:nvSpPr>
        <p:spPr>
          <a:xfrm>
            <a:off x="5404176" y="2373955"/>
            <a:ext cx="3525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rgbClr val="0070C0"/>
                </a:solidFill>
              </a:rPr>
              <a:t>2018: Scouting Tono-groep</a:t>
            </a:r>
            <a:br>
              <a:rPr lang="nl-NL" sz="2400" dirty="0">
                <a:solidFill>
                  <a:srgbClr val="0070C0"/>
                </a:solidFill>
              </a:rPr>
            </a:br>
            <a:r>
              <a:rPr lang="nl-NL" sz="2400" dirty="0">
                <a:solidFill>
                  <a:srgbClr val="0070C0"/>
                </a:solidFill>
              </a:rPr>
              <a:t>anti-kraak in boerderij</a:t>
            </a:r>
          </a:p>
        </p:txBody>
      </p:sp>
      <p:pic>
        <p:nvPicPr>
          <p:cNvPr id="18" name="Afbeelding 17" descr="Afbeelding met buiten, persoon, gebouw, kind&#10;&#10;Automatisch gegenereerde beschrijving">
            <a:extLst>
              <a:ext uri="{FF2B5EF4-FFF2-40B4-BE49-F238E27FC236}">
                <a16:creationId xmlns:a16="http://schemas.microsoft.com/office/drawing/2014/main" id="{617D8BDD-3DFD-48D4-80DF-94D75A73C3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28"/>
          <a:stretch/>
        </p:blipFill>
        <p:spPr>
          <a:xfrm>
            <a:off x="1797670" y="3172161"/>
            <a:ext cx="4449221" cy="2841657"/>
          </a:xfrm>
          <a:prstGeom prst="rect">
            <a:avLst/>
          </a:prstGeom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8827B3C8-2D20-4B0F-B7D6-356495762F7C}"/>
              </a:ext>
            </a:extLst>
          </p:cNvPr>
          <p:cNvSpPr txBox="1"/>
          <p:nvPr/>
        </p:nvSpPr>
        <p:spPr>
          <a:xfrm>
            <a:off x="6362894" y="3204952"/>
            <a:ext cx="2136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rgbClr val="0070C0"/>
                </a:solidFill>
              </a:rPr>
              <a:t>2018: Start </a:t>
            </a:r>
            <a:r>
              <a:rPr lang="nl-NL" sz="2400" dirty="0" err="1">
                <a:solidFill>
                  <a:srgbClr val="0070C0"/>
                </a:solidFill>
              </a:rPr>
              <a:t>Kids</a:t>
            </a:r>
            <a:br>
              <a:rPr lang="nl-NL" sz="2400" dirty="0">
                <a:solidFill>
                  <a:srgbClr val="0070C0"/>
                </a:solidFill>
              </a:rPr>
            </a:br>
            <a:r>
              <a:rPr lang="nl-NL" sz="2400" dirty="0">
                <a:solidFill>
                  <a:srgbClr val="0070C0"/>
                </a:solidFill>
              </a:rPr>
              <a:t>Groenoord Zuid</a:t>
            </a:r>
          </a:p>
        </p:txBody>
      </p:sp>
    </p:spTree>
    <p:extLst>
      <p:ext uri="{BB962C8B-B14F-4D97-AF65-F5344CB8AC3E}">
        <p14:creationId xmlns:p14="http://schemas.microsoft.com/office/powerpoint/2010/main" val="85628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00A663-803E-4C84-A09A-7D9FC4D7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4548747" cy="2879725"/>
          </a:xfrm>
        </p:spPr>
        <p:txBody>
          <a:bodyPr>
            <a:normAutofit/>
          </a:bodyPr>
          <a:lstStyle/>
          <a:p>
            <a:r>
              <a:rPr lang="nl-NL" sz="4800" b="1" dirty="0"/>
              <a:t>Wensen uit</a:t>
            </a:r>
            <a:br>
              <a:rPr lang="nl-NL" sz="4800" b="1" dirty="0"/>
            </a:br>
            <a:r>
              <a:rPr lang="nl-NL" sz="4800" b="1" dirty="0"/>
              <a:t>de wijk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8656DFA-D5A1-46FE-BA5E-0BD68A1F96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buiten, houten, gebouw, water&#10;&#10;Automatisch gegenereerde beschrijving">
            <a:extLst>
              <a:ext uri="{FF2B5EF4-FFF2-40B4-BE49-F238E27FC236}">
                <a16:creationId xmlns:a16="http://schemas.microsoft.com/office/drawing/2014/main" id="{009BA837-3813-47DA-BBB5-E68BB59B7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56" y="-6350"/>
            <a:ext cx="4805044" cy="686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4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571DD1-F410-49C8-B96A-FF7A8DA4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15266"/>
          </a:xfrm>
        </p:spPr>
        <p:txBody>
          <a:bodyPr/>
          <a:lstStyle/>
          <a:p>
            <a:r>
              <a:rPr lang="nl-NL" dirty="0"/>
              <a:t>Wensen uit de wijk… </a:t>
            </a:r>
            <a:endParaRPr lang="nl-NL" sz="2400" dirty="0">
              <a:solidFill>
                <a:srgbClr val="FFFF0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451A86-0EBE-4815-9354-8E4149D0D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Plan van 2017</a:t>
            </a:r>
          </a:p>
          <a:p>
            <a:r>
              <a:rPr lang="nl-NL" dirty="0"/>
              <a:t>Landvreugd voor: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3ABACD4-6697-45A8-9559-19E5153DFBE9}"/>
              </a:ext>
            </a:extLst>
          </p:cNvPr>
          <p:cNvSpPr txBox="1"/>
          <p:nvPr/>
        </p:nvSpPr>
        <p:spPr>
          <a:xfrm rot="21200279">
            <a:off x="975946" y="3026713"/>
            <a:ext cx="902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F0"/>
                </a:solidFill>
              </a:rPr>
              <a:t>WOT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0DB03EF-D549-4959-9E3C-5B8A8D1ABEC8}"/>
              </a:ext>
            </a:extLst>
          </p:cNvPr>
          <p:cNvSpPr txBox="1">
            <a:spLocks/>
          </p:cNvSpPr>
          <p:nvPr/>
        </p:nvSpPr>
        <p:spPr>
          <a:xfrm>
            <a:off x="789842" y="858792"/>
            <a:ext cx="7886700" cy="758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>
                <a:solidFill>
                  <a:srgbClr val="FFFF00"/>
                </a:solidFill>
              </a:rPr>
              <a:t>…</a:t>
            </a:r>
            <a:r>
              <a:rPr lang="nl-NL" sz="2400" dirty="0">
                <a:solidFill>
                  <a:srgbClr val="FFFF00"/>
                </a:solidFill>
              </a:rPr>
              <a:t>de </a:t>
            </a:r>
            <a:r>
              <a:rPr lang="nl-NL" sz="2400" dirty="0" err="1">
                <a:solidFill>
                  <a:srgbClr val="FFFF00"/>
                </a:solidFill>
              </a:rPr>
              <a:t>wijkregiseur</a:t>
            </a:r>
            <a:endParaRPr lang="nl-NL" sz="2400" dirty="0">
              <a:solidFill>
                <a:srgbClr val="FFFF00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CDE8243-B237-4405-B64C-9AB8646521A8}"/>
              </a:ext>
            </a:extLst>
          </p:cNvPr>
          <p:cNvSpPr txBox="1"/>
          <p:nvPr/>
        </p:nvSpPr>
        <p:spPr>
          <a:xfrm rot="189303">
            <a:off x="3397595" y="3167390"/>
            <a:ext cx="2043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F0"/>
                </a:solidFill>
              </a:rPr>
              <a:t>Voedselbank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C753283-4B27-4D7D-A636-89BC5C177CF5}"/>
              </a:ext>
            </a:extLst>
          </p:cNvPr>
          <p:cNvSpPr txBox="1"/>
          <p:nvPr/>
        </p:nvSpPr>
        <p:spPr>
          <a:xfrm rot="21266109">
            <a:off x="3482027" y="3726463"/>
            <a:ext cx="1770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F0"/>
                </a:solidFill>
              </a:rPr>
              <a:t>Naaiatelier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2426FE1-CAE1-46D3-B5B7-D078ABAB1350}"/>
              </a:ext>
            </a:extLst>
          </p:cNvPr>
          <p:cNvSpPr txBox="1"/>
          <p:nvPr/>
        </p:nvSpPr>
        <p:spPr>
          <a:xfrm rot="368149">
            <a:off x="295749" y="3492856"/>
            <a:ext cx="32193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800" dirty="0">
                <a:solidFill>
                  <a:srgbClr val="00B0F0"/>
                </a:solidFill>
              </a:rPr>
              <a:t>Huiswerkbegeleiding</a:t>
            </a:r>
            <a:br>
              <a:rPr lang="nl-NL" sz="2800" dirty="0">
                <a:solidFill>
                  <a:srgbClr val="00B0F0"/>
                </a:solidFill>
              </a:rPr>
            </a:br>
            <a:r>
              <a:rPr lang="nl-NL" sz="2800" dirty="0">
                <a:solidFill>
                  <a:srgbClr val="00B0F0"/>
                </a:solidFill>
              </a:rPr>
              <a:t>voor </a:t>
            </a:r>
            <a:r>
              <a:rPr lang="nl-NL" sz="2800" dirty="0" err="1">
                <a:solidFill>
                  <a:srgbClr val="00B0F0"/>
                </a:solidFill>
              </a:rPr>
              <a:t>syriers</a:t>
            </a:r>
            <a:endParaRPr lang="nl-NL" sz="2800" dirty="0">
              <a:solidFill>
                <a:srgbClr val="00B0F0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B64F181-1F37-42EA-B869-23638C836F6C}"/>
              </a:ext>
            </a:extLst>
          </p:cNvPr>
          <p:cNvSpPr txBox="1"/>
          <p:nvPr/>
        </p:nvSpPr>
        <p:spPr>
          <a:xfrm rot="365842">
            <a:off x="3563625" y="4722149"/>
            <a:ext cx="2021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F0"/>
                </a:solidFill>
              </a:rPr>
              <a:t>Fietsmaatjes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74E87B2-3858-4838-9F8F-B00BD6A9FE5D}"/>
              </a:ext>
            </a:extLst>
          </p:cNvPr>
          <p:cNvSpPr txBox="1"/>
          <p:nvPr/>
        </p:nvSpPr>
        <p:spPr>
          <a:xfrm rot="21255250">
            <a:off x="465047" y="4576937"/>
            <a:ext cx="24624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800" dirty="0">
                <a:solidFill>
                  <a:srgbClr val="00B0F0"/>
                </a:solidFill>
              </a:rPr>
              <a:t>Tuinieren voor</a:t>
            </a:r>
            <a:br>
              <a:rPr lang="nl-NL" sz="2800" dirty="0">
                <a:solidFill>
                  <a:srgbClr val="00B0F0"/>
                </a:solidFill>
              </a:rPr>
            </a:br>
            <a:r>
              <a:rPr lang="nl-NL" sz="2800" dirty="0">
                <a:solidFill>
                  <a:srgbClr val="00B0F0"/>
                </a:solidFill>
              </a:rPr>
              <a:t>de voedselbank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C643A3C-7F79-4008-8E0D-EDC64A57ACAF}"/>
              </a:ext>
            </a:extLst>
          </p:cNvPr>
          <p:cNvSpPr txBox="1"/>
          <p:nvPr/>
        </p:nvSpPr>
        <p:spPr>
          <a:xfrm rot="21266109">
            <a:off x="2679933" y="5359098"/>
            <a:ext cx="3183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F0"/>
                </a:solidFill>
              </a:rPr>
              <a:t>Scouting Tono-groep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5666064-8361-4015-AB08-B34521C0864D}"/>
              </a:ext>
            </a:extLst>
          </p:cNvPr>
          <p:cNvSpPr txBox="1"/>
          <p:nvPr/>
        </p:nvSpPr>
        <p:spPr>
          <a:xfrm rot="21284100">
            <a:off x="4444288" y="2510931"/>
            <a:ext cx="166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F0"/>
                </a:solidFill>
              </a:rPr>
              <a:t>Taallessen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0F524D9-398C-449A-8B43-D7ECD6999F14}"/>
              </a:ext>
            </a:extLst>
          </p:cNvPr>
          <p:cNvSpPr txBox="1"/>
          <p:nvPr/>
        </p:nvSpPr>
        <p:spPr>
          <a:xfrm rot="21284100">
            <a:off x="4699003" y="4179650"/>
            <a:ext cx="1509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F0"/>
                </a:solidFill>
              </a:rPr>
              <a:t>Kookclub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E945249-6080-4496-A581-897785535B51}"/>
              </a:ext>
            </a:extLst>
          </p:cNvPr>
          <p:cNvSpPr txBox="1"/>
          <p:nvPr/>
        </p:nvSpPr>
        <p:spPr>
          <a:xfrm>
            <a:off x="1646390" y="2632288"/>
            <a:ext cx="1972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F0"/>
                </a:solidFill>
              </a:rPr>
              <a:t>Kledingbank</a:t>
            </a: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464D92CC-0B8C-49DB-BF31-B07B37F1717C}"/>
              </a:ext>
            </a:extLst>
          </p:cNvPr>
          <p:cNvSpPr txBox="1">
            <a:spLocks/>
          </p:cNvSpPr>
          <p:nvPr/>
        </p:nvSpPr>
        <p:spPr>
          <a:xfrm>
            <a:off x="631579" y="6066444"/>
            <a:ext cx="7886700" cy="925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Goed plan, wel met kanttekeningen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1214E52C-563A-4596-A942-6A573499413D}"/>
              </a:ext>
            </a:extLst>
          </p:cNvPr>
          <p:cNvSpPr txBox="1"/>
          <p:nvPr/>
        </p:nvSpPr>
        <p:spPr>
          <a:xfrm rot="394289">
            <a:off x="825534" y="5592708"/>
            <a:ext cx="1795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F0"/>
                </a:solidFill>
              </a:rPr>
              <a:t>enzovoorts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95227825-F18B-4C8F-B9F2-2E6B9F56F383}"/>
              </a:ext>
            </a:extLst>
          </p:cNvPr>
          <p:cNvSpPr txBox="1"/>
          <p:nvPr/>
        </p:nvSpPr>
        <p:spPr>
          <a:xfrm>
            <a:off x="2300473" y="3151017"/>
            <a:ext cx="778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F0"/>
                </a:solidFill>
              </a:rPr>
              <a:t>SAG</a:t>
            </a:r>
          </a:p>
        </p:txBody>
      </p:sp>
    </p:spTree>
    <p:extLst>
      <p:ext uri="{BB962C8B-B14F-4D97-AF65-F5344CB8AC3E}">
        <p14:creationId xmlns:p14="http://schemas.microsoft.com/office/powerpoint/2010/main" val="354277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571DD1-F410-49C8-B96A-FF7A8DA4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15266"/>
          </a:xfrm>
        </p:spPr>
        <p:txBody>
          <a:bodyPr/>
          <a:lstStyle/>
          <a:p>
            <a:r>
              <a:rPr lang="nl-NL" dirty="0"/>
              <a:t>Wensen uit de wijk… </a:t>
            </a:r>
            <a:endParaRPr lang="nl-NL" sz="2400" dirty="0">
              <a:solidFill>
                <a:srgbClr val="FFFF0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451A86-0EBE-4815-9354-8E4149D0D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Gesprekken in 2018</a:t>
            </a:r>
          </a:p>
          <a:p>
            <a:r>
              <a:rPr lang="nl-NL" dirty="0"/>
              <a:t>Behoefte aan/Landvreugd voor: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0DB03EF-D549-4959-9E3C-5B8A8D1ABEC8}"/>
              </a:ext>
            </a:extLst>
          </p:cNvPr>
          <p:cNvSpPr txBox="1">
            <a:spLocks/>
          </p:cNvSpPr>
          <p:nvPr/>
        </p:nvSpPr>
        <p:spPr>
          <a:xfrm>
            <a:off x="789842" y="858792"/>
            <a:ext cx="7886700" cy="758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>
                <a:solidFill>
                  <a:srgbClr val="FFFF00"/>
                </a:solidFill>
              </a:rPr>
              <a:t>…</a:t>
            </a:r>
            <a:r>
              <a:rPr lang="nl-NL" sz="2400" dirty="0">
                <a:solidFill>
                  <a:srgbClr val="FFFF00"/>
                </a:solidFill>
              </a:rPr>
              <a:t>de wijkbewoners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3AD0E837-9C10-450C-ACC7-488D7A3D6844}"/>
              </a:ext>
            </a:extLst>
          </p:cNvPr>
          <p:cNvSpPr txBox="1"/>
          <p:nvPr/>
        </p:nvSpPr>
        <p:spPr>
          <a:xfrm rot="189303">
            <a:off x="641461" y="3042445"/>
            <a:ext cx="2095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50"/>
                </a:solidFill>
              </a:rPr>
              <a:t>Wijkactiviteit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E139739-6ADA-4D41-89F7-E1B4A388C737}"/>
              </a:ext>
            </a:extLst>
          </p:cNvPr>
          <p:cNvSpPr txBox="1"/>
          <p:nvPr/>
        </p:nvSpPr>
        <p:spPr>
          <a:xfrm rot="21269708">
            <a:off x="3247668" y="4029039"/>
            <a:ext cx="2648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50"/>
                </a:solidFill>
              </a:rPr>
              <a:t>Jeugdactiviteiten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9BE9D70-BB9A-436A-AD4E-0ADA4DA82D31}"/>
              </a:ext>
            </a:extLst>
          </p:cNvPr>
          <p:cNvSpPr txBox="1"/>
          <p:nvPr/>
        </p:nvSpPr>
        <p:spPr>
          <a:xfrm>
            <a:off x="2105870" y="3611750"/>
            <a:ext cx="1948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50"/>
                </a:solidFill>
              </a:rPr>
              <a:t>Kinderbingo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0C85734B-3E13-4F0C-890C-030E88C89809}"/>
              </a:ext>
            </a:extLst>
          </p:cNvPr>
          <p:cNvSpPr txBox="1"/>
          <p:nvPr/>
        </p:nvSpPr>
        <p:spPr>
          <a:xfrm rot="337346">
            <a:off x="1104613" y="4577013"/>
            <a:ext cx="1560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50"/>
                </a:solidFill>
              </a:rPr>
              <a:t>Kaartclub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B3129300-31A5-4802-BBC2-61A63D92FB21}"/>
              </a:ext>
            </a:extLst>
          </p:cNvPr>
          <p:cNvSpPr txBox="1"/>
          <p:nvPr/>
        </p:nvSpPr>
        <p:spPr>
          <a:xfrm rot="337346">
            <a:off x="3812409" y="3228918"/>
            <a:ext cx="2089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50"/>
                </a:solidFill>
              </a:rPr>
              <a:t>Verenigingen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0BC4A6C7-8E44-4779-BA62-69F7D2BC9952}"/>
              </a:ext>
            </a:extLst>
          </p:cNvPr>
          <p:cNvSpPr txBox="1"/>
          <p:nvPr/>
        </p:nvSpPr>
        <p:spPr>
          <a:xfrm rot="337346">
            <a:off x="3602662" y="4840784"/>
            <a:ext cx="1740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50"/>
                </a:solidFill>
              </a:rPr>
              <a:t>Kinderclub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9DEE47C-92AE-4779-A9C4-FF92E4DD9D9F}"/>
              </a:ext>
            </a:extLst>
          </p:cNvPr>
          <p:cNvSpPr txBox="1"/>
          <p:nvPr/>
        </p:nvSpPr>
        <p:spPr>
          <a:xfrm rot="21189990">
            <a:off x="260474" y="5115150"/>
            <a:ext cx="2348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50"/>
                </a:solidFill>
              </a:rPr>
              <a:t>Wijkvereniging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59BAF239-F106-41DA-B9FA-C72B8B49282F}"/>
              </a:ext>
            </a:extLst>
          </p:cNvPr>
          <p:cNvSpPr txBox="1"/>
          <p:nvPr/>
        </p:nvSpPr>
        <p:spPr>
          <a:xfrm rot="178394">
            <a:off x="2456373" y="5241565"/>
            <a:ext cx="1006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00B050"/>
                </a:solidFill>
              </a:rPr>
              <a:t>Bingo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2AF709CF-3B8F-4050-A421-4088BDAD0994}"/>
              </a:ext>
            </a:extLst>
          </p:cNvPr>
          <p:cNvSpPr txBox="1"/>
          <p:nvPr/>
        </p:nvSpPr>
        <p:spPr>
          <a:xfrm rot="20856805">
            <a:off x="91528" y="3734263"/>
            <a:ext cx="18305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800" dirty="0">
                <a:solidFill>
                  <a:srgbClr val="00B050"/>
                </a:solidFill>
              </a:rPr>
              <a:t>“iets” voor </a:t>
            </a:r>
            <a:br>
              <a:rPr lang="nl-NL" sz="2800" dirty="0">
                <a:solidFill>
                  <a:srgbClr val="00B050"/>
                </a:solidFill>
              </a:rPr>
            </a:br>
            <a:r>
              <a:rPr lang="nl-NL" sz="2800" dirty="0">
                <a:solidFill>
                  <a:srgbClr val="00B050"/>
                </a:solidFill>
              </a:rPr>
              <a:t>kinderen</a:t>
            </a:r>
          </a:p>
        </p:txBody>
      </p:sp>
      <p:sp>
        <p:nvSpPr>
          <p:cNvPr id="27" name="Tijdelijke aanduiding voor inhoud 2">
            <a:extLst>
              <a:ext uri="{FF2B5EF4-FFF2-40B4-BE49-F238E27FC236}">
                <a16:creationId xmlns:a16="http://schemas.microsoft.com/office/drawing/2014/main" id="{8434EDD9-AF4F-41F4-95C6-FA7DAE46C023}"/>
              </a:ext>
            </a:extLst>
          </p:cNvPr>
          <p:cNvSpPr txBox="1">
            <a:spLocks/>
          </p:cNvSpPr>
          <p:nvPr/>
        </p:nvSpPr>
        <p:spPr>
          <a:xfrm>
            <a:off x="631579" y="5802676"/>
            <a:ext cx="7886700" cy="9256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Kinderactiviteiten veel genoemd</a:t>
            </a:r>
          </a:p>
          <a:p>
            <a:r>
              <a:rPr lang="nl-NL" dirty="0"/>
              <a:t>Wijkgebouw 2.0</a:t>
            </a:r>
          </a:p>
        </p:txBody>
      </p:sp>
    </p:spTree>
    <p:extLst>
      <p:ext uri="{BB962C8B-B14F-4D97-AF65-F5344CB8AC3E}">
        <p14:creationId xmlns:p14="http://schemas.microsoft.com/office/powerpoint/2010/main" val="47292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20779</TotalTime>
  <Words>594</Words>
  <Application>Microsoft Office PowerPoint</Application>
  <PresentationFormat>Diavoorstelling (4:3)</PresentationFormat>
  <Paragraphs>140</Paragraphs>
  <Slides>23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Kantoorthema</vt:lpstr>
      <vt:lpstr>Boerderij Landvreugd</vt:lpstr>
      <vt:lpstr>Boerderij Landvreugd als middelpunt van de wijk?</vt:lpstr>
      <vt:lpstr>Even voorstellen…</vt:lpstr>
      <vt:lpstr>Een zeer historisch gebouw…</vt:lpstr>
      <vt:lpstr>Een zeer historisch gebouw…</vt:lpstr>
      <vt:lpstr>Een zeer historisch gebouw…</vt:lpstr>
      <vt:lpstr>Wensen uit de wijk</vt:lpstr>
      <vt:lpstr>Wensen uit de wijk… </vt:lpstr>
      <vt:lpstr>Wensen uit de wijk… </vt:lpstr>
      <vt:lpstr>Wensen uit de wijk… </vt:lpstr>
      <vt:lpstr>Wensen uit de wijk… </vt:lpstr>
      <vt:lpstr>Wensen uit de wijk… </vt:lpstr>
      <vt:lpstr>Wensen uit de wijk… </vt:lpstr>
      <vt:lpstr>Wensen uit de wijk… </vt:lpstr>
      <vt:lpstr> Visie</vt:lpstr>
      <vt:lpstr>Visie van Belangengroep Landvreugd</vt:lpstr>
      <vt:lpstr>Visie van Belangengroep Landvreugd</vt:lpstr>
      <vt:lpstr>Visie van Belangengroep Landvreugd</vt:lpstr>
      <vt:lpstr>Visie van Belangengroep Landvreugd</vt:lpstr>
      <vt:lpstr>Alternatieven</vt:lpstr>
      <vt:lpstr>Recente ontwikkelingen</vt:lpstr>
      <vt:lpstr>Recente ontwikkelingen</vt:lpstr>
      <vt:lpstr>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Richard _</dc:creator>
  <cp:lastModifiedBy>Richard _</cp:lastModifiedBy>
  <cp:revision>62</cp:revision>
  <dcterms:created xsi:type="dcterms:W3CDTF">2020-01-08T10:46:19Z</dcterms:created>
  <dcterms:modified xsi:type="dcterms:W3CDTF">2020-03-10T15:13:59Z</dcterms:modified>
</cp:coreProperties>
</file>